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 id="2147483680" r:id="rId4"/>
  </p:sldMasterIdLst>
  <p:notesMasterIdLst>
    <p:notesMasterId r:id="rId143"/>
  </p:notesMasterIdLst>
  <p:sldIdLst>
    <p:sldId id="256" r:id="rId5"/>
    <p:sldId id="1081" r:id="rId6"/>
    <p:sldId id="2978" r:id="rId7"/>
    <p:sldId id="2734" r:id="rId8"/>
    <p:sldId id="2762" r:id="rId9"/>
    <p:sldId id="3034" r:id="rId10"/>
    <p:sldId id="2951" r:id="rId11"/>
    <p:sldId id="2941" r:id="rId12"/>
    <p:sldId id="3033" r:id="rId13"/>
    <p:sldId id="3041" r:id="rId14"/>
    <p:sldId id="2945" r:id="rId15"/>
    <p:sldId id="3054" r:id="rId16"/>
    <p:sldId id="1067" r:id="rId17"/>
    <p:sldId id="3035" r:id="rId18"/>
    <p:sldId id="1085" r:id="rId19"/>
    <p:sldId id="868" r:id="rId20"/>
    <p:sldId id="3057" r:id="rId21"/>
    <p:sldId id="2981" r:id="rId22"/>
    <p:sldId id="2733" r:id="rId23"/>
    <p:sldId id="2980" r:id="rId24"/>
    <p:sldId id="2732" r:id="rId25"/>
    <p:sldId id="2974" r:id="rId26"/>
    <p:sldId id="3053" r:id="rId27"/>
    <p:sldId id="2963" r:id="rId28"/>
    <p:sldId id="918" r:id="rId29"/>
    <p:sldId id="2970" r:id="rId30"/>
    <p:sldId id="2739" r:id="rId31"/>
    <p:sldId id="2975" r:id="rId32"/>
    <p:sldId id="1059" r:id="rId33"/>
    <p:sldId id="3029" r:id="rId34"/>
    <p:sldId id="3028" r:id="rId35"/>
    <p:sldId id="3030" r:id="rId36"/>
    <p:sldId id="3032" r:id="rId37"/>
    <p:sldId id="1084" r:id="rId38"/>
    <p:sldId id="2765" r:id="rId39"/>
    <p:sldId id="3031" r:id="rId40"/>
    <p:sldId id="2988" r:id="rId41"/>
    <p:sldId id="967" r:id="rId42"/>
    <p:sldId id="3056" r:id="rId43"/>
    <p:sldId id="3058" r:id="rId44"/>
    <p:sldId id="3059" r:id="rId45"/>
    <p:sldId id="1086" r:id="rId46"/>
    <p:sldId id="2750" r:id="rId47"/>
    <p:sldId id="2751" r:id="rId48"/>
    <p:sldId id="2730" r:id="rId49"/>
    <p:sldId id="2969" r:id="rId50"/>
    <p:sldId id="2973" r:id="rId51"/>
    <p:sldId id="2971" r:id="rId52"/>
    <p:sldId id="2972" r:id="rId53"/>
    <p:sldId id="896" r:id="rId54"/>
    <p:sldId id="2731" r:id="rId55"/>
    <p:sldId id="2766" r:id="rId56"/>
    <p:sldId id="2965" r:id="rId57"/>
    <p:sldId id="2968" r:id="rId58"/>
    <p:sldId id="2966" r:id="rId59"/>
    <p:sldId id="2735" r:id="rId60"/>
    <p:sldId id="2964" r:id="rId61"/>
    <p:sldId id="497" r:id="rId62"/>
    <p:sldId id="498" r:id="rId63"/>
    <p:sldId id="499" r:id="rId64"/>
    <p:sldId id="500" r:id="rId65"/>
    <p:sldId id="2759" r:id="rId66"/>
    <p:sldId id="874" r:id="rId67"/>
    <p:sldId id="893" r:id="rId68"/>
    <p:sldId id="2772" r:id="rId69"/>
    <p:sldId id="919" r:id="rId70"/>
    <p:sldId id="2771" r:id="rId71"/>
    <p:sldId id="2770" r:id="rId72"/>
    <p:sldId id="920" r:id="rId73"/>
    <p:sldId id="505" r:id="rId74"/>
    <p:sldId id="876" r:id="rId75"/>
    <p:sldId id="508" r:id="rId76"/>
    <p:sldId id="2755" r:id="rId77"/>
    <p:sldId id="2977" r:id="rId78"/>
    <p:sldId id="879" r:id="rId79"/>
    <p:sldId id="880" r:id="rId80"/>
    <p:sldId id="538" r:id="rId81"/>
    <p:sldId id="881" r:id="rId82"/>
    <p:sldId id="2754" r:id="rId83"/>
    <p:sldId id="2757" r:id="rId84"/>
    <p:sldId id="2753" r:id="rId85"/>
    <p:sldId id="2752" r:id="rId86"/>
    <p:sldId id="882" r:id="rId87"/>
    <p:sldId id="889" r:id="rId88"/>
    <p:sldId id="257" r:id="rId89"/>
    <p:sldId id="478" r:id="rId90"/>
    <p:sldId id="479" r:id="rId91"/>
    <p:sldId id="552" r:id="rId92"/>
    <p:sldId id="553" r:id="rId93"/>
    <p:sldId id="554" r:id="rId94"/>
    <p:sldId id="504" r:id="rId95"/>
    <p:sldId id="2745" r:id="rId96"/>
    <p:sldId id="2663" r:id="rId97"/>
    <p:sldId id="551" r:id="rId98"/>
    <p:sldId id="2664" r:id="rId99"/>
    <p:sldId id="572" r:id="rId100"/>
    <p:sldId id="564" r:id="rId101"/>
    <p:sldId id="565" r:id="rId102"/>
    <p:sldId id="570" r:id="rId103"/>
    <p:sldId id="569" r:id="rId104"/>
    <p:sldId id="2728" r:id="rId105"/>
    <p:sldId id="520" r:id="rId106"/>
    <p:sldId id="2666" r:id="rId107"/>
    <p:sldId id="567" r:id="rId108"/>
    <p:sldId id="568" r:id="rId109"/>
    <p:sldId id="573" r:id="rId110"/>
    <p:sldId id="2758" r:id="rId111"/>
    <p:sldId id="2767" r:id="rId112"/>
    <p:sldId id="2768" r:id="rId113"/>
    <p:sldId id="536" r:id="rId114"/>
    <p:sldId id="519" r:id="rId115"/>
    <p:sldId id="910" r:id="rId116"/>
    <p:sldId id="521" r:id="rId117"/>
    <p:sldId id="522" r:id="rId118"/>
    <p:sldId id="523" r:id="rId119"/>
    <p:sldId id="903" r:id="rId120"/>
    <p:sldId id="906" r:id="rId121"/>
    <p:sldId id="902" r:id="rId122"/>
    <p:sldId id="899" r:id="rId123"/>
    <p:sldId id="900" r:id="rId124"/>
    <p:sldId id="2737" r:id="rId125"/>
    <p:sldId id="2738" r:id="rId126"/>
    <p:sldId id="986" r:id="rId127"/>
    <p:sldId id="989" r:id="rId128"/>
    <p:sldId id="990" r:id="rId129"/>
    <p:sldId id="995" r:id="rId130"/>
    <p:sldId id="1072" r:id="rId131"/>
    <p:sldId id="1071" r:id="rId132"/>
    <p:sldId id="1082" r:id="rId133"/>
    <p:sldId id="2749" r:id="rId134"/>
    <p:sldId id="2748" r:id="rId135"/>
    <p:sldId id="2744" r:id="rId136"/>
    <p:sldId id="2761" r:id="rId137"/>
    <p:sldId id="2760" r:id="rId138"/>
    <p:sldId id="2763" r:id="rId139"/>
    <p:sldId id="1062" r:id="rId140"/>
    <p:sldId id="2747" r:id="rId141"/>
    <p:sldId id="2736" r:id="rId1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02"/>
    <p:restoredTop sz="82011"/>
  </p:normalViewPr>
  <p:slideViewPr>
    <p:cSldViewPr snapToGrid="0">
      <p:cViewPr varScale="1">
        <p:scale>
          <a:sx n="171" d="100"/>
          <a:sy n="171" d="100"/>
        </p:scale>
        <p:origin x="696" y="16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5864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321545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6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55661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849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947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894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42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1758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842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37</a:t>
            </a:fld>
            <a:endParaRPr lang="zh-CN" altLang="en-US"/>
          </a:p>
        </p:txBody>
      </p:sp>
    </p:spTree>
    <p:extLst>
      <p:ext uri="{BB962C8B-B14F-4D97-AF65-F5344CB8AC3E}">
        <p14:creationId xmlns:p14="http://schemas.microsoft.com/office/powerpoint/2010/main" val="1626797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782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30424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2683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3716518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58371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3408619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312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86</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67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93</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834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687584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82845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2021/10/6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36588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2321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749610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079267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5117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763158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6623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709377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30742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731040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2828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46172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4.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 id="2147483693" r:id="rId9"/>
    <p:sldLayoutId id="214748369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10/6/21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10/6/21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92" r:id="rId7"/>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312185194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vectorstock.com/1959084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10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56.png"/><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youtu.be/IOiZatlZtGU?t=1594" TargetMode="Externa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youtu.be/BdXWlQsd7RI?t=511" TargetMode="Externa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youtu.be/Ft8R3-kPDdk?t=390" TargetMode="External"/></Relationships>
</file>

<file path=ppt/slides/_rels/slide110.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0.png"/><Relationship Id="rId3" Type="http://schemas.openxmlformats.org/officeDocument/2006/relationships/image" Target="../media/image160.jpeg"/><Relationship Id="rId7" Type="http://schemas.openxmlformats.org/officeDocument/2006/relationships/image" Target="../media/image164.jpeg"/><Relationship Id="rId12" Type="http://schemas.openxmlformats.org/officeDocument/2006/relationships/image" Target="../media/image169.png"/><Relationship Id="rId2" Type="http://schemas.openxmlformats.org/officeDocument/2006/relationships/image" Target="../media/image159.jpeg"/><Relationship Id="rId1" Type="http://schemas.openxmlformats.org/officeDocument/2006/relationships/slideLayout" Target="../slideLayouts/slideLayout26.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jpeg"/><Relationship Id="rId4" Type="http://schemas.openxmlformats.org/officeDocument/2006/relationships/image" Target="../media/image161.jpeg"/><Relationship Id="rId9" Type="http://schemas.openxmlformats.org/officeDocument/2006/relationships/image" Target="../media/image166.jpeg"/></Relationships>
</file>

<file path=ppt/slides/_rels/slide1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2.png"/></Relationships>
</file>

<file path=ppt/slides/_rels/slide1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3.png"/></Relationships>
</file>

<file path=ppt/slides/_rels/slide1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4.png"/></Relationships>
</file>

<file path=ppt/slides/_rels/slide1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5.png"/></Relationships>
</file>

<file path=ppt/slides/_rels/slide1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6.png"/></Relationships>
</file>

<file path=ppt/slides/_rels/slide1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2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2.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23.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87.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84.png"/><Relationship Id="rId9" Type="http://schemas.openxmlformats.org/officeDocument/2006/relationships/hyperlink" Target="https://en.wikipedia.org/wiki/Nobel_Prize_in_Physics"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2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arxiv.org/pdf/0903.0340.pdf" TargetMode="External"/><Relationship Id="rId1" Type="http://schemas.openxmlformats.org/officeDocument/2006/relationships/slideLayout" Target="../slideLayouts/slideLayout12.xml"/><Relationship Id="rId6" Type="http://schemas.openxmlformats.org/officeDocument/2006/relationships/image" Target="../media/image193.jpeg"/><Relationship Id="rId5" Type="http://schemas.openxmlformats.org/officeDocument/2006/relationships/hyperlink" Target="https://en.wikipedia.org/wiki/Rosetta_Stone" TargetMode="External"/><Relationship Id="rId4" Type="http://schemas.openxmlformats.org/officeDocument/2006/relationships/image" Target="../media/image19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28.jpeg"/><Relationship Id="rId4" Type="http://schemas.openxmlformats.org/officeDocument/2006/relationships/hyperlink" Target="https://wiki2.org/en/Where_Mathematics_Comes_Fr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199.png"/><Relationship Id="rId4" Type="http://schemas.openxmlformats.org/officeDocument/2006/relationships/hyperlink" Target="https://youtu.be/8iLTA43MBuA?t=172"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hyperlink" Target="http://www.math.jhu.edu/~eriehl/berkeley-logic.pdf"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9.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17.xml"/><Relationship Id="rId6" Type="http://schemas.openxmlformats.org/officeDocument/2006/relationships/image" Target="../media/image360.png"/><Relationship Id="rId11" Type="http://schemas.openxmlformats.org/officeDocument/2006/relationships/image" Target="../media/image41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17.xml.rels><?xml version="1.0" encoding="UTF-8" standalone="yes"?>
<Relationships xmlns="http://schemas.openxmlformats.org/package/2006/relationships"><Relationship Id="rId8" Type="http://schemas.openxmlformats.org/officeDocument/2006/relationships/image" Target="../media/image380.png"/><Relationship Id="rId18" Type="http://schemas.openxmlformats.org/officeDocument/2006/relationships/image" Target="../media/image480.png"/><Relationship Id="rId3" Type="http://schemas.openxmlformats.org/officeDocument/2006/relationships/image" Target="../media/image35.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10.xml"/><Relationship Id="rId16" Type="http://schemas.openxmlformats.org/officeDocument/2006/relationships/image" Target="../media/image460.png"/><Relationship Id="rId1" Type="http://schemas.openxmlformats.org/officeDocument/2006/relationships/slideLayout" Target="../slideLayouts/slideLayout17.xml"/><Relationship Id="rId6" Type="http://schemas.openxmlformats.org/officeDocument/2006/relationships/image" Target="../media/image360.png"/><Relationship Id="rId11" Type="http://schemas.openxmlformats.org/officeDocument/2006/relationships/image" Target="../media/image410.png"/><Relationship Id="rId15" Type="http://schemas.openxmlformats.org/officeDocument/2006/relationships/image" Target="../media/image450.png"/><Relationship Id="rId10" Type="http://schemas.openxmlformats.org/officeDocument/2006/relationships/image" Target="../media/image40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18.xml.rels><?xml version="1.0" encoding="UTF-8" standalone="yes"?>
<Relationships xmlns="http://schemas.openxmlformats.org/package/2006/relationships"><Relationship Id="rId3" Type="http://schemas.openxmlformats.org/officeDocument/2006/relationships/hyperlink" Target="https://rnhmjoj.github.io/category-theory-for-programmers/src/part-3/chapter-6.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Monad_(philosoph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jpeg"/><Relationship Id="rId2" Type="http://schemas.openxmlformats.org/officeDocument/2006/relationships/hyperlink" Target="https://www.math3ma.com/" TargetMode="External"/><Relationship Id="rId1" Type="http://schemas.openxmlformats.org/officeDocument/2006/relationships/slideLayout" Target="../slideLayouts/slideLayout2.xml"/><Relationship Id="rId6" Type="http://schemas.openxmlformats.org/officeDocument/2006/relationships/hyperlink" Target="https://www.math3ma.com/blog/matrices-probability-graphs" TargetMode="External"/><Relationship Id="rId5" Type="http://schemas.openxmlformats.org/officeDocument/2006/relationships/image" Target="../media/image41.jpeg"/><Relationship Id="rId4" Type="http://schemas.openxmlformats.org/officeDocument/2006/relationships/hyperlink" Target="https://www.math3ma.com/blog/a-diagram-is-a-functor"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home.datacomm.ch/kerguelen/monadology/monadology.html#2" TargetMode="External"/><Relationship Id="rId7"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math3ma.com/blog/matrices-as-tensor-network-diagrams" TargetMode="External"/><Relationship Id="rId11" Type="http://schemas.openxmlformats.org/officeDocument/2006/relationships/image" Target="../media/image48.jpeg"/><Relationship Id="rId5" Type="http://schemas.openxmlformats.org/officeDocument/2006/relationships/hyperlink" Target="http://home.datacomm.ch/kerguelen/monadology/monadology.html#3" TargetMode="External"/><Relationship Id="rId10" Type="http://schemas.openxmlformats.org/officeDocument/2006/relationships/image" Target="../media/image47.jpeg"/><Relationship Id="rId4" Type="http://schemas.openxmlformats.org/officeDocument/2006/relationships/image" Target="../media/image43.gif"/><Relationship Id="rId9" Type="http://schemas.openxmlformats.org/officeDocument/2006/relationships/image" Target="../media/image46.jpeg"/></Relationships>
</file>

<file path=ppt/slides/_rels/slide24.xml.rels><?xml version="1.0" encoding="UTF-8" standalone="yes"?>
<Relationships xmlns="http://schemas.openxmlformats.org/package/2006/relationships"><Relationship Id="rId8" Type="http://schemas.openxmlformats.org/officeDocument/2006/relationships/hyperlink" Target="https://www.math3ma.com/blog/what-is-a-functor-part-1" TargetMode="External"/><Relationship Id="rId3" Type="http://schemas.openxmlformats.org/officeDocument/2006/relationships/image" Target="../media/image40.png"/><Relationship Id="rId7" Type="http://schemas.openxmlformats.org/officeDocument/2006/relationships/image" Target="../media/image51.jpeg"/><Relationship Id="rId2" Type="http://schemas.openxmlformats.org/officeDocument/2006/relationships/hyperlink" Target="https://www.math3ma.com/" TargetMode="Externa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hyperlink" Target="https://www.math3ma.com/blog/a-diagram-is-a-functor" TargetMode="External"/><Relationship Id="rId9" Type="http://schemas.openxmlformats.org/officeDocument/2006/relationships/hyperlink" Target="https://www.math3ma.com/blog/what-is-a-functor-part-2"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hyperlink" Target="https://www.math3ma.com/blog/what-is-a-natural-transformation" TargetMode="External"/><Relationship Id="rId3" Type="http://schemas.openxmlformats.org/officeDocument/2006/relationships/image" Target="../media/image40.png"/><Relationship Id="rId7" Type="http://schemas.openxmlformats.org/officeDocument/2006/relationships/image" Target="../media/image56.jpeg"/><Relationship Id="rId2" Type="http://schemas.openxmlformats.org/officeDocument/2006/relationships/hyperlink" Target="https://www.math3ma.com/" TargetMode="Externa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hyperlink" Target="https://youtu.be/lmcT2mP2bfE?t=481" TargetMode="Externa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hyperlink" Target="https://youtu.be/lmcT2mP2bfE?t=967" TargetMode="Externa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s://www.math3ma.com/blog/the-yoneda-perspective" TargetMode="External"/><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hyperlink" Target="https://youtu.be/vwF7AHTQaoc" TargetMode="External"/><Relationship Id="rId1" Type="http://schemas.openxmlformats.org/officeDocument/2006/relationships/slideLayout" Target="../slideLayouts/slideLayout2.xml"/><Relationship Id="rId6" Type="http://schemas.openxmlformats.org/officeDocument/2006/relationships/hyperlink" Target="https://youtu.be/vwF7AHTQaoc?t=19" TargetMode="External"/><Relationship Id="rId5" Type="http://schemas.openxmlformats.org/officeDocument/2006/relationships/image" Target="../media/image66.png"/><Relationship Id="rId4" Type="http://schemas.openxmlformats.org/officeDocument/2006/relationships/hyperlink" Target="https://youtu.be/vwF7AHTQaoc?t=8"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jpeg"/><Relationship Id="rId7" Type="http://schemas.openxmlformats.org/officeDocument/2006/relationships/image" Target="../media/image70.png"/><Relationship Id="rId2" Type="http://schemas.openxmlformats.org/officeDocument/2006/relationships/hyperlink" Target="https://en.wikipedia.org/wiki/Samuel_Eilenberg" TargetMode="External"/><Relationship Id="rId1" Type="http://schemas.openxmlformats.org/officeDocument/2006/relationships/slideLayout" Target="../slideLayouts/slideLayout23.xml"/><Relationship Id="rId6" Type="http://schemas.openxmlformats.org/officeDocument/2006/relationships/hyperlink" Target="https://www.ams.org/journals/tran/1945-058-00/S0002-9947-1945-0013131-6/S0002-9947-1945-0013131-6.pdf" TargetMode="External"/><Relationship Id="rId5" Type="http://schemas.openxmlformats.org/officeDocument/2006/relationships/image" Target="../media/image69.png"/><Relationship Id="rId10" Type="http://schemas.openxmlformats.org/officeDocument/2006/relationships/image" Target="../media/image72.jpeg"/><Relationship Id="rId4" Type="http://schemas.openxmlformats.org/officeDocument/2006/relationships/hyperlink" Target="https://youtu.be/qyBBD32pT98?t=3034" TargetMode="External"/><Relationship Id="rId9" Type="http://schemas.openxmlformats.org/officeDocument/2006/relationships/hyperlink" Target="https://en.wikipedia.org/wiki/Saunders_Mac_Lane"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Vladimir_Voevodsky" TargetMode="External"/><Relationship Id="rId3" Type="http://schemas.openxmlformats.org/officeDocument/2006/relationships/image" Target="../media/image73.png"/><Relationship Id="rId7" Type="http://schemas.openxmlformats.org/officeDocument/2006/relationships/hyperlink" Target="https://coq.inria.fr/" TargetMode="External"/><Relationship Id="rId2" Type="http://schemas.openxmlformats.org/officeDocument/2006/relationships/hyperlink" Target="https://homotopytypetheory.org/book/" TargetMode="External"/><Relationship Id="rId1" Type="http://schemas.openxmlformats.org/officeDocument/2006/relationships/slideLayout" Target="../slideLayouts/slideLayout23.xml"/><Relationship Id="rId6" Type="http://schemas.openxmlformats.org/officeDocument/2006/relationships/hyperlink" Target="https://en.wikipedia.org/wiki/Univalent_foundations" TargetMode="External"/><Relationship Id="rId11" Type="http://schemas.openxmlformats.org/officeDocument/2006/relationships/image" Target="../media/image76.png"/><Relationship Id="rId5" Type="http://schemas.openxmlformats.org/officeDocument/2006/relationships/image" Target="../media/image74.jpeg"/><Relationship Id="rId10" Type="http://schemas.openxmlformats.org/officeDocument/2006/relationships/hyperlink" Target="https://en.wikipedia.org/wiki/Coq#/media/File:Coq_8.5_stdlib_proof.png" TargetMode="External"/><Relationship Id="rId4" Type="http://schemas.openxmlformats.org/officeDocument/2006/relationships/hyperlink" Target="http://computingreviews.com/recommend/bestof/notableitems_2013.cfm" TargetMode="External"/><Relationship Id="rId9"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math.ias.edu/~vladimir/Site3/Univalent_Foundations_files/2014_IAS.pdf" TargetMode="External"/><Relationship Id="rId1" Type="http://schemas.openxmlformats.org/officeDocument/2006/relationships/slideLayout" Target="../slideLayouts/slideLayout23.xml"/><Relationship Id="rId5" Type="http://schemas.openxmlformats.org/officeDocument/2006/relationships/image" Target="../media/image78.jpeg"/><Relationship Id="rId4" Type="http://schemas.openxmlformats.org/officeDocument/2006/relationships/hyperlink" Target="https://en.wikipedia.org/wiki/Vladimir_Voevodsky"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hyperlink" Target="https://youtu.be/emDJTGTrEm0?t=474" TargetMode="External"/><Relationship Id="rId10" Type="http://schemas.openxmlformats.org/officeDocument/2006/relationships/image" Target="../media/image7.jpeg"/><Relationship Id="rId4" Type="http://schemas.openxmlformats.org/officeDocument/2006/relationships/image" Target="../media/image5.jpeg"/><Relationship Id="rId9" Type="http://schemas.openxmlformats.org/officeDocument/2006/relationships/hyperlink" Target="https://xanadu.com/tco/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youtu.be/UwYLaGzhDb4?t=540" TargetMode="External"/><Relationship Id="rId1" Type="http://schemas.openxmlformats.org/officeDocument/2006/relationships/slideLayout" Target="../slideLayouts/slideLayout30.xml"/><Relationship Id="rId5" Type="http://schemas.openxmlformats.org/officeDocument/2006/relationships/image" Target="../media/image81.png"/><Relationship Id="rId4" Type="http://schemas.openxmlformats.org/officeDocument/2006/relationships/hyperlink" Target="https://youtu.be/UwYLaGzhDb4?t=60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www.math3ma.com/blog/limits-and-colimits-part-1" TargetMode="External"/><Relationship Id="rId1" Type="http://schemas.openxmlformats.org/officeDocument/2006/relationships/slideLayout" Target="../slideLayouts/slideLayout30.xml"/><Relationship Id="rId5" Type="http://schemas.openxmlformats.org/officeDocument/2006/relationships/image" Target="../media/image83.png"/><Relationship Id="rId4" Type="http://schemas.openxmlformats.org/officeDocument/2006/relationships/hyperlink" Target="https://www.math3ma.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youtu.be/Nq-q2USYetQ?t=167" TargetMode="External"/><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hyperlink" Target="https://youtu.be/yjmKMhJOJos?t=1698" TargetMode="External"/><Relationship Id="rId1" Type="http://schemas.openxmlformats.org/officeDocument/2006/relationships/slideLayout" Target="../slideLayouts/slideLayout30.xml"/><Relationship Id="rId6" Type="http://schemas.openxmlformats.org/officeDocument/2006/relationships/hyperlink" Target="https://youtu.be/Nq-q2USYetQ?t=130" TargetMode="External"/><Relationship Id="rId5" Type="http://schemas.openxmlformats.org/officeDocument/2006/relationships/image" Target="../media/image85.png"/><Relationship Id="rId4" Type="http://schemas.openxmlformats.org/officeDocument/2006/relationships/hyperlink" Target="https://youtu.be/Nq-q2USYetQ?t=228" TargetMode="External"/><Relationship Id="rId9"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89.png"/><Relationship Id="rId4" Type="http://schemas.openxmlformats.org/officeDocument/2006/relationships/hyperlink" Target="https://youtu.be/K2EBCCGPMhw?t=214"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ncatlab.org/nlab/show/category+theory" TargetMode="External"/><Relationship Id="rId13" Type="http://schemas.openxmlformats.org/officeDocument/2006/relationships/hyperlink" Target="https://ncatlab.org/nlab/show/Yoneda+lemma" TargetMode="External"/><Relationship Id="rId3" Type="http://schemas.openxmlformats.org/officeDocument/2006/relationships/hyperlink" Target="https://ncatlab.org/nlab/show/morphisms" TargetMode="External"/><Relationship Id="rId7" Type="http://schemas.openxmlformats.org/officeDocument/2006/relationships/hyperlink" Target="https://ncatlab.org/nlab/show/object" TargetMode="External"/><Relationship Id="rId12" Type="http://schemas.openxmlformats.org/officeDocument/2006/relationships/hyperlink" Target="https://ncatlab.org/nlab/show/universal+elements" TargetMode="External"/><Relationship Id="rId2" Type="http://schemas.openxmlformats.org/officeDocument/2006/relationships/hyperlink" Target="https://ncatlab.org/nlab/show/set" TargetMode="External"/><Relationship Id="rId1" Type="http://schemas.openxmlformats.org/officeDocument/2006/relationships/slideLayout" Target="../slideLayouts/slideLayout30.xml"/><Relationship Id="rId6" Type="http://schemas.openxmlformats.org/officeDocument/2006/relationships/hyperlink" Target="https://ncatlab.org/nlab/show/natural+bijection" TargetMode="External"/><Relationship Id="rId11" Type="http://schemas.openxmlformats.org/officeDocument/2006/relationships/hyperlink" Target="https://ncatlab.org/nlab/show/universal+constructions" TargetMode="External"/><Relationship Id="rId5" Type="http://schemas.openxmlformats.org/officeDocument/2006/relationships/hyperlink" Target="https://ncatlab.org/nlab/show/presheaf" TargetMode="External"/><Relationship Id="rId10" Type="http://schemas.openxmlformats.org/officeDocument/2006/relationships/hyperlink" Target="https://ncatlab.org/nlab/show/representable+functors" TargetMode="External"/><Relationship Id="rId4" Type="http://schemas.openxmlformats.org/officeDocument/2006/relationships/hyperlink" Target="https://ncatlab.org/nlab/show/representable+presheaf" TargetMode="External"/><Relationship Id="rId9" Type="http://schemas.openxmlformats.org/officeDocument/2006/relationships/hyperlink" Target="https://ncatlab.org/nlab/show/sheaf+and+topos+theory"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hyperlink" Target="https://www.youtube.com/watch?v=IyJP_7ucwWo" TargetMode="External"/><Relationship Id="rId4" Type="http://schemas.openxmlformats.org/officeDocument/2006/relationships/hyperlink" Target="https://plato.stanford.edu/archives/win2015/entries/categorytheory/"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youtu.be/V9tMzmlpuYo?t=504" TargetMode="Externa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youtu.be/XcM39gnqgNc?t=155" TargetMode="External"/><Relationship Id="rId1" Type="http://schemas.openxmlformats.org/officeDocument/2006/relationships/slideLayout" Target="../slideLayouts/slideLayout26.xml"/><Relationship Id="rId5" Type="http://schemas.openxmlformats.org/officeDocument/2006/relationships/image" Target="../media/image94.png"/><Relationship Id="rId4" Type="http://schemas.openxmlformats.org/officeDocument/2006/relationships/hyperlink" Target="https://youtu.be/YLIH8TKbAh4?t=38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IGYOfrgrOak?t=584" TargetMode="External"/><Relationship Id="rId1" Type="http://schemas.openxmlformats.org/officeDocument/2006/relationships/slideLayout" Target="../slideLayouts/slideLayout2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s://youtu.be/Qd7Ax_oopY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youtu.be/r4_wGxi94jg" TargetMode="Externa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11.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12.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0.png"/><Relationship Id="rId3" Type="http://schemas.openxmlformats.org/officeDocument/2006/relationships/image" Target="../media/image101.png"/><Relationship Id="rId7" Type="http://schemas.openxmlformats.org/officeDocument/2006/relationships/image" Target="../media/image1070.png"/><Relationship Id="rId12" Type="http://schemas.openxmlformats.org/officeDocument/2006/relationships/image" Target="../media/image1120.pn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1060.png"/><Relationship Id="rId11" Type="http://schemas.openxmlformats.org/officeDocument/2006/relationships/image" Target="../media/image1110.png"/><Relationship Id="rId5" Type="http://schemas.openxmlformats.org/officeDocument/2006/relationships/image" Target="../media/image1050.png"/><Relationship Id="rId10" Type="http://schemas.openxmlformats.org/officeDocument/2006/relationships/image" Target="../media/image1100.png"/><Relationship Id="rId4" Type="http://schemas.openxmlformats.org/officeDocument/2006/relationships/image" Target="../media/image102.png"/><Relationship Id="rId9" Type="http://schemas.openxmlformats.org/officeDocument/2006/relationships/image" Target="../media/image1090.png"/></Relationships>
</file>

<file path=ppt/slides/_rels/slide7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6.xml"/><Relationship Id="rId5" Type="http://schemas.openxmlformats.org/officeDocument/2006/relationships/image" Target="../media/image107.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108.jpe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09.gif"/></Relationships>
</file>

<file path=ppt/slides/_rels/slide7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7.jpe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microsoft.com/office/2007/relationships/hdphoto" Target="../media/hdphoto3.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112.png"/><Relationship Id="rId10" Type="http://schemas.openxmlformats.org/officeDocument/2006/relationships/image" Target="../media/image116.wmf"/><Relationship Id="rId4" Type="http://schemas.openxmlformats.org/officeDocument/2006/relationships/image" Target="../media/image111.png"/><Relationship Id="rId9" Type="http://schemas.openxmlformats.org/officeDocument/2006/relationships/image" Target="../media/image115.png"/></Relationships>
</file>

<file path=ppt/slides/_rels/slide7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0.png"/><Relationship Id="rId18" Type="http://schemas.openxmlformats.org/officeDocument/2006/relationships/image" Target="../media/image12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9.png"/><Relationship Id="rId17" Type="http://schemas.openxmlformats.org/officeDocument/2006/relationships/image" Target="../media/image123.png"/><Relationship Id="rId2" Type="http://schemas.openxmlformats.org/officeDocument/2006/relationships/notesSlide" Target="../notesSlides/notesSlide41.xml"/><Relationship Id="rId16" Type="http://schemas.openxmlformats.org/officeDocument/2006/relationships/image" Target="../media/image122.png"/><Relationship Id="rId1" Type="http://schemas.openxmlformats.org/officeDocument/2006/relationships/slideLayout" Target="../slideLayouts/slideLayout26.xml"/><Relationship Id="rId6" Type="http://schemas.microsoft.com/office/2007/relationships/hdphoto" Target="../media/hdphoto4.wdp"/><Relationship Id="rId11" Type="http://schemas.openxmlformats.org/officeDocument/2006/relationships/image" Target="../media/image116.wmf"/><Relationship Id="rId5" Type="http://schemas.openxmlformats.org/officeDocument/2006/relationships/image" Target="../media/image112.png"/><Relationship Id="rId15" Type="http://schemas.openxmlformats.org/officeDocument/2006/relationships/image" Target="../media/image121.wmf"/><Relationship Id="rId10"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114.png"/><Relationship Id="rId14" Type="http://schemas.microsoft.com/office/2007/relationships/hdphoto" Target="../media/hdphoto5.wdp"/></Relationships>
</file>

<file path=ppt/slides/_rels/slide77.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25.png"/><Relationship Id="rId7" Type="http://schemas.microsoft.com/office/2007/relationships/hdphoto" Target="../media/hdphoto7.wdp"/><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127.png"/><Relationship Id="rId5" Type="http://schemas.microsoft.com/office/2007/relationships/hdphoto" Target="../media/hdphoto6.wdp"/><Relationship Id="rId4" Type="http://schemas.openxmlformats.org/officeDocument/2006/relationships/image" Target="../media/image126.png"/><Relationship Id="rId9" Type="http://schemas.openxmlformats.org/officeDocument/2006/relationships/image" Target="../media/image128.png"/></Relationships>
</file>

<file path=ppt/slides/_rels/slide7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14.png"/><Relationship Id="rId7" Type="http://schemas.openxmlformats.org/officeDocument/2006/relationships/image" Target="../media/image122.png"/><Relationship Id="rId12" Type="http://schemas.openxmlformats.org/officeDocument/2006/relationships/image" Target="../media/image133.jpeg"/><Relationship Id="rId2" Type="http://schemas.openxmlformats.org/officeDocument/2006/relationships/notesSlide" Target="../notesSlides/notesSlide43.xml"/><Relationship Id="rId1" Type="http://schemas.openxmlformats.org/officeDocument/2006/relationships/slideLayout" Target="../slideLayouts/slideLayout26.xml"/><Relationship Id="rId6" Type="http://schemas.openxmlformats.org/officeDocument/2006/relationships/image" Target="../media/image121.wmf"/><Relationship Id="rId11" Type="http://schemas.openxmlformats.org/officeDocument/2006/relationships/image" Target="../media/image132.jpeg"/><Relationship Id="rId5" Type="http://schemas.openxmlformats.org/officeDocument/2006/relationships/image" Target="../media/image119.png"/><Relationship Id="rId10" Type="http://schemas.openxmlformats.org/officeDocument/2006/relationships/image" Target="../media/image131.jpeg"/><Relationship Id="rId4" Type="http://schemas.openxmlformats.org/officeDocument/2006/relationships/image" Target="../media/image115.png"/><Relationship Id="rId9" Type="http://schemas.openxmlformats.org/officeDocument/2006/relationships/image" Target="../media/image130.png"/></Relationships>
</file>

<file path=ppt/slides/_rels/slide79.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image" Target="../media/image135.png"/><Relationship Id="rId4" Type="http://schemas.openxmlformats.org/officeDocument/2006/relationships/image" Target="../media/image134.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en.wikipedia.org/wiki/Noether%27s_theorem"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hyperlink" Target="https://youtu.be/lmcT2mP2bfE?t=579"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tiff"/><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png"/></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image" Target="../media/image145.tiff"/><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778250"/>
            <a:ext cx="8520600" cy="9974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TW" sz="1800" dirty="0"/>
              <a:t>顾学雍</a:t>
            </a:r>
          </a:p>
          <a:p>
            <a:pPr marL="0" lvl="0" indent="0" algn="ctr" rtl="0">
              <a:spcBef>
                <a:spcPts val="0"/>
              </a:spcBef>
              <a:spcAft>
                <a:spcPts val="0"/>
              </a:spcAft>
              <a:buNone/>
            </a:pPr>
            <a:r>
              <a:rPr lang="en-TW" sz="1800" dirty="0"/>
              <a:t>十月六日</a:t>
            </a:r>
          </a:p>
          <a:p>
            <a:pPr marL="0" lvl="0" indent="0" algn="ctr" rtl="0">
              <a:spcBef>
                <a:spcPts val="0"/>
              </a:spcBef>
              <a:spcAft>
                <a:spcPts val="0"/>
              </a:spcAft>
              <a:buNone/>
            </a:pPr>
            <a:r>
              <a:rPr lang="en" sz="1800" dirty="0" err="1"/>
              <a:t>二零二一年</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621748"/>
          </a:xfrm>
        </p:spPr>
        <p:txBody>
          <a:bodyPr/>
          <a:lstStyle/>
          <a:p>
            <a:r>
              <a:rPr lang="zh-TW" altLang="en-US" sz="2400" dirty="0"/>
              <a:t>超越学科界限的认知基础</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2571750"/>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叙事结构</a:t>
            </a:r>
            <a:r>
              <a:rPr lang="zh-CN" altLang="en-US" sz="1800" dirty="0"/>
              <a:t> （</a:t>
            </a:r>
            <a:r>
              <a:rPr lang="en-US" altLang="zh-CN" sz="1800" dirty="0"/>
              <a:t>Story Telling)</a:t>
            </a:r>
            <a:r>
              <a:rPr lang="en-US" sz="1800" dirty="0"/>
              <a:t>: </a:t>
            </a:r>
            <a:br>
              <a:rPr lang="en-US" sz="1800" dirty="0"/>
            </a:br>
            <a:r>
              <a:rPr lang="en-US" sz="1800" b="1" i="1" dirty="0" err="1">
                <a:solidFill>
                  <a:srgbClr val="FF0000"/>
                </a:solidFill>
              </a:rPr>
              <a:t>箭头</a:t>
            </a:r>
            <a:r>
              <a:rPr lang="en-US" sz="1800" dirty="0"/>
              <a:t>, </a:t>
            </a:r>
            <a:r>
              <a:rPr lang="en-US" sz="1800" dirty="0" err="1"/>
              <a:t>类比</a:t>
            </a:r>
            <a:r>
              <a:rPr lang="en-US" altLang="zh-CN" sz="1800" dirty="0"/>
              <a:t>/</a:t>
            </a:r>
            <a:r>
              <a:rPr lang="en-US" sz="1800" dirty="0" err="1"/>
              <a:t>比喻</a:t>
            </a:r>
            <a:r>
              <a:rPr lang="en-US" sz="1800" dirty="0"/>
              <a:t>, </a:t>
            </a:r>
            <a:r>
              <a:rPr lang="en-US" sz="1800" dirty="0" err="1"/>
              <a:t>反差机制</a:t>
            </a:r>
            <a:r>
              <a:rPr lang="en-US" sz="1800" dirty="0"/>
              <a:t>, </a:t>
            </a:r>
            <a:r>
              <a:rPr lang="en-US" sz="1800" dirty="0" err="1"/>
              <a:t>与故事或神话的本质</a:t>
            </a:r>
            <a:br>
              <a:rPr lang="en-US" sz="1800" dirty="0"/>
            </a:br>
            <a:r>
              <a:rPr lang="en-US" sz="1800" dirty="0" err="1"/>
              <a:t>第四周</a:t>
            </a:r>
            <a:endParaRPr lang="en-TW" sz="1800" dirty="0"/>
          </a:p>
        </p:txBody>
      </p:sp>
      <p:pic>
        <p:nvPicPr>
          <p:cNvPr id="2" name="Picture 1">
            <a:hlinkClick r:id="rId3"/>
            <a:extLst>
              <a:ext uri="{FF2B5EF4-FFF2-40B4-BE49-F238E27FC236}">
                <a16:creationId xmlns:a16="http://schemas.microsoft.com/office/drawing/2014/main" id="{7091F538-E5ED-E14E-B5BC-BC6389B1D99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10947" y="106470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2828" y="246827"/>
            <a:ext cx="705834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Computable Multi-level Abstractions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76A51930-E59C-4C46-B9C6-69A8489C7827}"/>
              </a:ext>
            </a:extLst>
          </p:cNvPr>
          <p:cNvPicPr>
            <a:picLocks noChangeAspect="1"/>
          </p:cNvPicPr>
          <p:nvPr/>
        </p:nvPicPr>
        <p:blipFill>
          <a:blip r:embed="rId2"/>
          <a:stretch>
            <a:fillRect/>
          </a:stretch>
        </p:blipFill>
        <p:spPr>
          <a:xfrm>
            <a:off x="813499" y="893158"/>
            <a:ext cx="7516999" cy="1695368"/>
          </a:xfrm>
          <a:prstGeom prst="rect">
            <a:avLst/>
          </a:prstGeom>
        </p:spPr>
      </p:pic>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3"/>
          <a:stretch>
            <a:fillRect/>
          </a:stretch>
        </p:blipFill>
        <p:spPr>
          <a:xfrm>
            <a:off x="718908" y="2806311"/>
            <a:ext cx="3573114" cy="1803525"/>
          </a:xfrm>
          <a:prstGeom prst="rect">
            <a:avLst/>
          </a:prstGeom>
        </p:spPr>
      </p:pic>
      <p:pic>
        <p:nvPicPr>
          <p:cNvPr id="10" name="Picture 9">
            <a:extLst>
              <a:ext uri="{FF2B5EF4-FFF2-40B4-BE49-F238E27FC236}">
                <a16:creationId xmlns:a16="http://schemas.microsoft.com/office/drawing/2014/main" id="{A141CDD6-ECEA-7147-AA07-F4B8541DD4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51980" y="2588526"/>
            <a:ext cx="2805441" cy="2337189"/>
          </a:xfrm>
          <a:prstGeom prst="rect">
            <a:avLst/>
          </a:prstGeom>
        </p:spPr>
      </p:pic>
    </p:spTree>
    <p:extLst>
      <p:ext uri="{BB962C8B-B14F-4D97-AF65-F5344CB8AC3E}">
        <p14:creationId xmlns:p14="http://schemas.microsoft.com/office/powerpoint/2010/main" val="9860919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445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964040" cy="646331"/>
          </a:xfrm>
          <a:prstGeom prst="rect">
            <a:avLst/>
          </a:prstGeom>
          <a:noFill/>
        </p:spPr>
        <p:txBody>
          <a:bodyPr wrap="none" rtlCol="0">
            <a:spAutoFit/>
          </a:bodyPr>
          <a:lstStyle/>
          <a:p>
            <a:r>
              <a:rPr lang="en-US" sz="3600" dirty="0">
                <a:solidFill>
                  <a:prstClr val="white"/>
                </a:solidFill>
                <a:latin typeface="+mj-lt"/>
              </a:rPr>
              <a:t>The Rosetta Stone of Scientific Disciplines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7" y="162683"/>
            <a:ext cx="7896527" cy="946201"/>
          </a:xfrm>
          <a:prstGeom prst="rect">
            <a:avLst/>
          </a:prstGeom>
        </p:spPr>
        <p:txBody>
          <a:bodyPr>
            <a:normAutofit/>
          </a:bodyPr>
          <a:lstStyle/>
          <a:p>
            <a:pPr algn="ctr"/>
            <a:r>
              <a:rPr lang="en-US" dirty="0">
                <a:solidFill>
                  <a:schemeClr val="tx1"/>
                </a:solidFill>
              </a:rPr>
              <a:t>Metaphors</a:t>
            </a:r>
            <a:r>
              <a:rPr lang="en-US" altLang="zh-CN" dirty="0">
                <a:solidFill>
                  <a:schemeClr val="tx1"/>
                </a:solidFill>
              </a:rPr>
              <a:t>/Analogies</a:t>
            </a:r>
            <a:r>
              <a:rPr lang="en-US" dirty="0">
                <a:solidFill>
                  <a:schemeClr val="tx1"/>
                </a:solidFill>
              </a:rPr>
              <a:t>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908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3663102" y="4646026"/>
            <a:ext cx="18177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角色设定</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选择角色</a:t>
            </a:r>
          </a:p>
          <a:p>
            <a:pPr lvl="1"/>
            <a:r>
              <a:rPr lang="en-TW" dirty="0"/>
              <a:t>互补的叙事任务</a:t>
            </a:r>
          </a:p>
          <a:p>
            <a:pPr lvl="1"/>
            <a:r>
              <a:rPr lang="en-TW" dirty="0"/>
              <a:t>信息压缩的效果 </a:t>
            </a:r>
          </a:p>
          <a:p>
            <a:pPr lvl="2"/>
            <a:r>
              <a:rPr lang="en-TW" dirty="0"/>
              <a:t>Think about eigen values and eigen matrices</a:t>
            </a:r>
          </a:p>
          <a:p>
            <a:pPr marL="596900" lvl="1" indent="0">
              <a:buNone/>
            </a:pPr>
            <a:endParaRPr lang="en-TW" dirty="0"/>
          </a:p>
          <a:p>
            <a:r>
              <a:rPr lang="en-TW" dirty="0"/>
              <a:t>通过命名加强人物</a:t>
            </a:r>
            <a:r>
              <a:rPr lang="zh-CN" altLang="en-US" dirty="0"/>
              <a:t>、机构、地名的</a:t>
            </a:r>
            <a:r>
              <a:rPr lang="en-TW" dirty="0"/>
              <a:t>功能性设定</a:t>
            </a:r>
          </a:p>
          <a:p>
            <a:pPr lvl="1"/>
            <a:r>
              <a:rPr lang="en-TW" dirty="0"/>
              <a:t>选择名称是否有通用的范式</a:t>
            </a:r>
            <a:r>
              <a:rPr lang="zh-CN" altLang="en-US" dirty="0"/>
              <a:t>？</a:t>
            </a: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796984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944295" y="140223"/>
            <a:ext cx="187743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342892" rtl="0" eaLnBrk="1" fontAlgn="auto" latinLnBrk="0" hangingPunct="1">
              <a:lnSpc>
                <a:spcPct val="100000"/>
              </a:lnSpc>
              <a:spcBef>
                <a:spcPts val="0"/>
              </a:spcBef>
              <a:spcAft>
                <a:spcPts val="0"/>
              </a:spcAft>
              <a:buClrTx/>
              <a:buSzTx/>
              <a:buFont typeface="Arial"/>
              <a:buNone/>
              <a:tabLst/>
              <a:defRPr/>
            </a:pPr>
            <a:r>
              <a:rPr kumimoji="0" lang="zh-TW" altLang="en-US" sz="3300" b="0" i="0" u="none" strike="noStrike" kern="1200" cap="none" spc="0" normalizeH="0" baseline="0" noProof="0" dirty="0">
                <a:ln>
                  <a:noFill/>
                </a:ln>
                <a:solidFill>
                  <a:prstClr val="white"/>
                </a:solidFill>
                <a:effectLst/>
                <a:uLnTx/>
                <a:uFillTx/>
                <a:latin typeface="Calibri" charset="0"/>
                <a:ea typeface="宋体" charset="-122"/>
                <a:cs typeface="Arial"/>
                <a:sym typeface="Arial"/>
              </a:rPr>
              <a:t>三种箭头</a:t>
            </a:r>
            <a:endParaRPr kumimoji="0" lang="zh-CN" altLang="en-US" sz="3300" b="0" i="0" u="none" strike="noStrike" kern="1200" cap="none" spc="0" normalizeH="0" baseline="0" noProof="0" dirty="0">
              <a:ln>
                <a:noFill/>
              </a:ln>
              <a:solidFill>
                <a:prstClr val="white"/>
              </a:solidFill>
              <a:effectLst/>
              <a:uLnTx/>
              <a:uFillTx/>
              <a:latin typeface="Calibri" charset="0"/>
              <a:ea typeface="Weibei SC" charset="-122"/>
              <a:cs typeface="Arial"/>
              <a:sym typeface="Arial"/>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1.</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函数</a:t>
            </a:r>
            <a:r>
              <a:rPr kumimoji="0" lang="zh-CN"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(Function)</a:t>
            </a:r>
          </a:p>
        </p:txBody>
      </p:sp>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a:t>
            </a:r>
            <a:r>
              <a:rPr kumimoji="0" lang="en-US" altLang="zh-CN"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rPr>
              <a:t>/</a:t>
            </a:r>
            <a:r>
              <a:rPr kumimoji="0" lang="zh-CN" altLang="en-US"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rPr>
              <a:t>联系两个（角色）对象</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2.</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函子</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err="1">
                <a:ln>
                  <a:noFill/>
                </a:ln>
                <a:solidFill>
                  <a:srgbClr val="FFFFFF"/>
                </a:solidFill>
                <a:effectLst/>
                <a:uLnTx/>
                <a:uFillTx/>
                <a:latin typeface="STXinwei Regular"/>
                <a:ea typeface="方正兰亭超细黑简体" charset="0"/>
                <a:cs typeface="Arial"/>
                <a:sym typeface="Arial"/>
              </a:rPr>
              <a:t>Functor</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比较两个系统的结构</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𝑆</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3.</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自然转换</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Natural Transformation</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比较比较的方法</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𝐶</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𝑔</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𝐷</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Category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𝑆</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𝐹</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600" b="0" i="0" u="none" strike="noStrike" kern="1200" cap="none" spc="0" normalizeH="0" baseline="0" noProof="0">
                          <a:ln>
                            <a:noFill/>
                          </a:ln>
                          <a:solidFill>
                            <a:prstClr val="white"/>
                          </a:solidFill>
                          <a:effectLst/>
                          <a:uLnTx/>
                          <a:uFillTx/>
                          <a:latin typeface="Cambria Math" charset="0"/>
                          <a:ea typeface="+mn-ea"/>
                          <a:cs typeface="+mn-cs"/>
                          <a:sym typeface="Arial"/>
                        </a:rPr>
                        <m:t>𝐴</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Object / Set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𝐴</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Functor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𝐹</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Natural Transformation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Cambria Math" charset="0"/>
                        <a:cs typeface="Cambria Math" charset="0"/>
                        <a:sym typeface="Arial"/>
                      </a:rPr>
                      <m:t>𝜂</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20303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388347" y="213143"/>
            <a:ext cx="319940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342892" rtl="0" eaLnBrk="1" fontAlgn="auto" latinLnBrk="0" hangingPunct="1">
              <a:lnSpc>
                <a:spcPct val="100000"/>
              </a:lnSpc>
              <a:spcBef>
                <a:spcPts val="0"/>
              </a:spcBef>
              <a:spcAft>
                <a:spcPts val="0"/>
              </a:spcAft>
              <a:buClrTx/>
              <a:buSzTx/>
              <a:buFont typeface="Arial"/>
              <a:buNone/>
              <a:tabLst/>
              <a:defRPr/>
            </a:pPr>
            <a:r>
              <a:rPr kumimoji="0" lang="zh-TW" altLang="en-US" sz="3300" b="0" i="0" u="none" strike="noStrike" kern="1200" cap="none" spc="0" normalizeH="0" baseline="0" noProof="0" dirty="0">
                <a:ln>
                  <a:noFill/>
                </a:ln>
                <a:solidFill>
                  <a:prstClr val="white"/>
                </a:solidFill>
                <a:effectLst/>
                <a:uLnTx/>
                <a:uFillTx/>
                <a:latin typeface="Calibri" charset="0"/>
                <a:ea typeface="宋体" charset="-122"/>
                <a:cs typeface="Arial"/>
                <a:sym typeface="Arial"/>
              </a:rPr>
              <a:t>以三国演义为例</a:t>
            </a:r>
            <a:endParaRPr kumimoji="0" lang="zh-CN" altLang="en-US" sz="3300" b="0" i="0" u="none" strike="noStrike" kern="1200" cap="none" spc="0" normalizeH="0" baseline="0" noProof="0" dirty="0">
              <a:ln>
                <a:noFill/>
              </a:ln>
              <a:solidFill>
                <a:prstClr val="white"/>
              </a:solidFill>
              <a:effectLst/>
              <a:uLnTx/>
              <a:uFillTx/>
              <a:latin typeface="Calibri" charset="0"/>
              <a:ea typeface="Weibei SC" charset="-122"/>
              <a:cs typeface="Arial"/>
              <a:sym typeface="Arial"/>
            </a:endParaRPr>
          </a:p>
        </p:txBody>
      </p:sp>
      <mc:AlternateContent xmlns:mc="http://schemas.openxmlformats.org/markup-compatibility/2006" xmlns:a14="http://schemas.microsoft.com/office/drawing/2010/main">
        <mc:Choice Requires="a14">
          <p:sp>
            <p:nvSpPr>
              <p:cNvPr id="3" name="TextBox 2"/>
              <p:cNvSpPr txBox="1"/>
              <p:nvPr/>
            </p:nvSpPr>
            <p:spPr>
              <a:xfrm>
                <a:off x="4115503" y="1456685"/>
                <a:ext cx="1309333" cy="380489"/>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lang="en-US" sz="1800" kern="1200" dirty="0">
                    <a:solidFill>
                      <a:prstClr val="white"/>
                    </a:solidFill>
                    <a:ea typeface="+mn-ea"/>
                    <a:cs typeface="+mn-cs"/>
                  </a:rPr>
                  <a:t>A</a:t>
                </a:r>
                <a14:m>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m:rPr>
                        <m:sty m:val="p"/>
                      </m:rPr>
                      <a:rPr kumimoji="0" lang="en-US" sz="18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sym typeface="Arial"/>
                      </a:rPr>
                      <m:t>B</m:t>
                    </m:r>
                  </m:oMath>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115503" y="1456685"/>
                <a:ext cx="1309333" cy="380489"/>
              </a:xfrm>
              <a:prstGeom prst="rect">
                <a:avLst/>
              </a:prstGeom>
              <a:blipFill>
                <a:blip r:embed="rId3"/>
                <a:stretch>
                  <a:fillRect l="-10476" t="-9677" r="-4762" b="-35484"/>
                </a:stretch>
              </a:blipFill>
              <a:ln>
                <a:solidFill>
                  <a:srgbClr val="DBB76C"/>
                </a:solidFill>
              </a:ln>
            </p:spPr>
            <p:txBody>
              <a:bodyPr/>
              <a:lstStyle/>
              <a:p>
                <a:r>
                  <a:rPr lang="en-TW">
                    <a:noFill/>
                  </a:rPr>
                  <a:t> </a:t>
                </a:r>
              </a:p>
            </p:txBody>
          </p:sp>
        </mc:Fallback>
      </mc:AlternateContent>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1.</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函数</a:t>
            </a:r>
            <a:r>
              <a:rPr kumimoji="0" lang="zh-CN"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(Function)</a:t>
            </a:r>
          </a:p>
        </p:txBody>
      </p:sp>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a:t>
            </a:r>
            <a:r>
              <a:rPr kumimoji="0" lang="en-US" altLang="zh-CN"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rPr>
              <a:t>/</a:t>
            </a:r>
            <a:r>
              <a:rPr kumimoji="0" lang="zh-CN" altLang="en-US"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rPr>
              <a:t>联系两个（角色）对象</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2.</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函子</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err="1">
                <a:ln>
                  <a:noFill/>
                </a:ln>
                <a:solidFill>
                  <a:srgbClr val="FFFFFF"/>
                </a:solidFill>
                <a:effectLst/>
                <a:uLnTx/>
                <a:uFillTx/>
                <a:latin typeface="STXinwei Regular"/>
                <a:ea typeface="方正兰亭超细黑简体" charset="0"/>
                <a:cs typeface="Arial"/>
                <a:sym typeface="Arial"/>
              </a:rPr>
              <a:t>Functor</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比较两个系统的结构</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𝑆</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3.</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自然转换</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Natural Transformation</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比较比较的方法</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𝐶</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𝑔</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𝐷</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𝐹</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Functor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𝐹</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Natural Transformation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Cambria Math" charset="0"/>
                        <a:cs typeface="Cambria Math" charset="0"/>
                        <a:sym typeface="Arial"/>
                      </a:rPr>
                      <m:t>𝜂</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6" name="TextBox 5">
            <a:extLst>
              <a:ext uri="{FF2B5EF4-FFF2-40B4-BE49-F238E27FC236}">
                <a16:creationId xmlns:a16="http://schemas.microsoft.com/office/drawing/2014/main" id="{4780380E-EB62-CF43-A077-367283479184}"/>
              </a:ext>
            </a:extLst>
          </p:cNvPr>
          <p:cNvSpPr txBox="1"/>
          <p:nvPr/>
        </p:nvSpPr>
        <p:spPr>
          <a:xfrm>
            <a:off x="2613934" y="3945904"/>
            <a:ext cx="893193" cy="307777"/>
          </a:xfrm>
          <a:prstGeom prst="rect">
            <a:avLst/>
          </a:prstGeom>
          <a:noFill/>
        </p:spPr>
        <p:txBody>
          <a:bodyPr wrap="none" rtlCol="0">
            <a:spAutoFit/>
          </a:bodyPr>
          <a:lstStyle/>
          <a:p>
            <a:r>
              <a:rPr lang="en-TW" dirty="0">
                <a:solidFill>
                  <a:schemeClr val="bg1"/>
                </a:solidFill>
              </a:rPr>
              <a:t>S 为创业</a:t>
            </a:r>
          </a:p>
        </p:txBody>
      </p:sp>
      <p:sp>
        <p:nvSpPr>
          <p:cNvPr id="36" name="TextBox 35">
            <a:extLst>
              <a:ext uri="{FF2B5EF4-FFF2-40B4-BE49-F238E27FC236}">
                <a16:creationId xmlns:a16="http://schemas.microsoft.com/office/drawing/2014/main" id="{64384811-53AE-A14E-864E-0E8C4AEF9709}"/>
              </a:ext>
            </a:extLst>
          </p:cNvPr>
          <p:cNvSpPr txBox="1"/>
          <p:nvPr/>
        </p:nvSpPr>
        <p:spPr>
          <a:xfrm>
            <a:off x="2618183" y="4253681"/>
            <a:ext cx="1241045" cy="307777"/>
          </a:xfrm>
          <a:prstGeom prst="rect">
            <a:avLst/>
          </a:prstGeom>
          <a:noFill/>
        </p:spPr>
        <p:txBody>
          <a:bodyPr wrap="none" rtlCol="0">
            <a:spAutoFit/>
          </a:bodyPr>
          <a:lstStyle/>
          <a:p>
            <a:r>
              <a:rPr lang="en-TW" dirty="0">
                <a:solidFill>
                  <a:schemeClr val="bg1"/>
                </a:solidFill>
              </a:rPr>
              <a:t>T 为统一大业</a:t>
            </a:r>
          </a:p>
        </p:txBody>
      </p:sp>
      <p:sp>
        <p:nvSpPr>
          <p:cNvPr id="44" name="TextBox 43">
            <a:extLst>
              <a:ext uri="{FF2B5EF4-FFF2-40B4-BE49-F238E27FC236}">
                <a16:creationId xmlns:a16="http://schemas.microsoft.com/office/drawing/2014/main" id="{B575B96B-E4C3-614D-B381-5DAFCA66AA34}"/>
              </a:ext>
            </a:extLst>
          </p:cNvPr>
          <p:cNvSpPr txBox="1"/>
          <p:nvPr/>
        </p:nvSpPr>
        <p:spPr>
          <a:xfrm>
            <a:off x="2623322" y="2448705"/>
            <a:ext cx="942887" cy="307777"/>
          </a:xfrm>
          <a:prstGeom prst="rect">
            <a:avLst/>
          </a:prstGeom>
          <a:noFill/>
        </p:spPr>
        <p:txBody>
          <a:bodyPr wrap="none" rtlCol="0">
            <a:spAutoFit/>
          </a:bodyPr>
          <a:lstStyle/>
          <a:p>
            <a:r>
              <a:rPr lang="en-TW" dirty="0">
                <a:solidFill>
                  <a:schemeClr val="bg1"/>
                </a:solidFill>
              </a:rPr>
              <a:t>S 为</a:t>
            </a:r>
            <a:r>
              <a:rPr lang="zh-CN" altLang="en-US" dirty="0">
                <a:solidFill>
                  <a:schemeClr val="bg1"/>
                </a:solidFill>
              </a:rPr>
              <a:t> 孙吴</a:t>
            </a:r>
            <a:endParaRPr lang="en-TW" dirty="0">
              <a:solidFill>
                <a:schemeClr val="bg1"/>
              </a:solidFill>
            </a:endParaRPr>
          </a:p>
        </p:txBody>
      </p:sp>
      <p:sp>
        <p:nvSpPr>
          <p:cNvPr id="45" name="TextBox 44">
            <a:extLst>
              <a:ext uri="{FF2B5EF4-FFF2-40B4-BE49-F238E27FC236}">
                <a16:creationId xmlns:a16="http://schemas.microsoft.com/office/drawing/2014/main" id="{02EED8CE-D4D3-3A42-AD11-7E051D575F14}"/>
              </a:ext>
            </a:extLst>
          </p:cNvPr>
          <p:cNvSpPr txBox="1"/>
          <p:nvPr/>
        </p:nvSpPr>
        <p:spPr>
          <a:xfrm>
            <a:off x="2627571" y="2756482"/>
            <a:ext cx="931665" cy="307777"/>
          </a:xfrm>
          <a:prstGeom prst="rect">
            <a:avLst/>
          </a:prstGeom>
          <a:noFill/>
        </p:spPr>
        <p:txBody>
          <a:bodyPr wrap="none" rtlCol="0">
            <a:spAutoFit/>
          </a:bodyPr>
          <a:lstStyle/>
          <a:p>
            <a:r>
              <a:rPr lang="en-TW" dirty="0">
                <a:solidFill>
                  <a:schemeClr val="bg1"/>
                </a:solidFill>
              </a:rPr>
              <a:t>T 为</a:t>
            </a:r>
            <a:r>
              <a:rPr lang="zh-CN" altLang="en-US" dirty="0">
                <a:solidFill>
                  <a:schemeClr val="bg1"/>
                </a:solidFill>
              </a:rPr>
              <a:t> 曹魏</a:t>
            </a:r>
            <a:endParaRPr lang="en-TW" dirty="0">
              <a:solidFill>
                <a:schemeClr val="bg1"/>
              </a:solidFill>
            </a:endParaRPr>
          </a:p>
        </p:txBody>
      </p:sp>
      <p:sp>
        <p:nvSpPr>
          <p:cNvPr id="46" name="TextBox 45">
            <a:extLst>
              <a:ext uri="{FF2B5EF4-FFF2-40B4-BE49-F238E27FC236}">
                <a16:creationId xmlns:a16="http://schemas.microsoft.com/office/drawing/2014/main" id="{E943A8B1-C8E2-2542-8116-5C001D516272}"/>
              </a:ext>
            </a:extLst>
          </p:cNvPr>
          <p:cNvSpPr txBox="1"/>
          <p:nvPr/>
        </p:nvSpPr>
        <p:spPr>
          <a:xfrm>
            <a:off x="2670226" y="1341241"/>
            <a:ext cx="942887" cy="307777"/>
          </a:xfrm>
          <a:prstGeom prst="rect">
            <a:avLst/>
          </a:prstGeom>
          <a:noFill/>
        </p:spPr>
        <p:txBody>
          <a:bodyPr wrap="none" rtlCol="0">
            <a:spAutoFit/>
          </a:bodyPr>
          <a:lstStyle/>
          <a:p>
            <a:r>
              <a:rPr lang="en-TW" dirty="0">
                <a:solidFill>
                  <a:schemeClr val="bg1"/>
                </a:solidFill>
              </a:rPr>
              <a:t>A 为 阿斗</a:t>
            </a:r>
          </a:p>
        </p:txBody>
      </p:sp>
      <p:sp>
        <p:nvSpPr>
          <p:cNvPr id="47" name="TextBox 46">
            <a:extLst>
              <a:ext uri="{FF2B5EF4-FFF2-40B4-BE49-F238E27FC236}">
                <a16:creationId xmlns:a16="http://schemas.microsoft.com/office/drawing/2014/main" id="{E85CF453-8E74-EC44-AE40-F4C9EEF0F75E}"/>
              </a:ext>
            </a:extLst>
          </p:cNvPr>
          <p:cNvSpPr txBox="1"/>
          <p:nvPr/>
        </p:nvSpPr>
        <p:spPr>
          <a:xfrm>
            <a:off x="2674475" y="1649018"/>
            <a:ext cx="942887" cy="307777"/>
          </a:xfrm>
          <a:prstGeom prst="rect">
            <a:avLst/>
          </a:prstGeom>
          <a:noFill/>
        </p:spPr>
        <p:txBody>
          <a:bodyPr wrap="none" rtlCol="0">
            <a:spAutoFit/>
          </a:bodyPr>
          <a:lstStyle/>
          <a:p>
            <a:r>
              <a:rPr lang="en-TW" dirty="0">
                <a:solidFill>
                  <a:schemeClr val="bg1"/>
                </a:solidFill>
              </a:rPr>
              <a:t>B 为</a:t>
            </a:r>
            <a:r>
              <a:rPr lang="zh-CN" altLang="en-US" dirty="0">
                <a:solidFill>
                  <a:schemeClr val="bg1"/>
                </a:solidFill>
              </a:rPr>
              <a:t> </a:t>
            </a:r>
            <a:r>
              <a:rPr lang="en-TW" dirty="0">
                <a:solidFill>
                  <a:schemeClr val="bg1"/>
                </a:solidFill>
              </a:rPr>
              <a:t>刘备</a:t>
            </a:r>
          </a:p>
        </p:txBody>
      </p:sp>
      <p:sp>
        <p:nvSpPr>
          <p:cNvPr id="7" name="TextBox 6">
            <a:extLst>
              <a:ext uri="{FF2B5EF4-FFF2-40B4-BE49-F238E27FC236}">
                <a16:creationId xmlns:a16="http://schemas.microsoft.com/office/drawing/2014/main" id="{E6B3DBF1-2B85-8845-AC6B-F6A9C30A32FF}"/>
              </a:ext>
            </a:extLst>
          </p:cNvPr>
          <p:cNvSpPr txBox="1"/>
          <p:nvPr/>
        </p:nvSpPr>
        <p:spPr>
          <a:xfrm>
            <a:off x="5922977" y="1456685"/>
            <a:ext cx="1159292" cy="400110"/>
          </a:xfrm>
          <a:prstGeom prst="rect">
            <a:avLst/>
          </a:prstGeom>
          <a:noFill/>
        </p:spPr>
        <p:txBody>
          <a:bodyPr wrap="none" rtlCol="0">
            <a:spAutoFit/>
          </a:bodyPr>
          <a:lstStyle/>
          <a:p>
            <a:r>
              <a:rPr lang="en-TW" dirty="0">
                <a:solidFill>
                  <a:schemeClr val="bg1"/>
                </a:solidFill>
              </a:rPr>
              <a:t>请举例描述</a:t>
            </a:r>
            <a:r>
              <a:rPr lang="en-TW" sz="2000" dirty="0">
                <a:solidFill>
                  <a:schemeClr val="bg1"/>
                </a:solidFill>
                <a:latin typeface="Cambria Math" panose="02040503050406030204" pitchFamily="18" charset="0"/>
                <a:ea typeface="Cambria Math" panose="02040503050406030204" pitchFamily="18" charset="0"/>
              </a:rPr>
              <a:t>f</a:t>
            </a:r>
            <a:endParaRPr lang="en-TW" dirty="0">
              <a:solidFill>
                <a:schemeClr val="bg1"/>
              </a:solidFill>
              <a:latin typeface="Cambria Math" panose="02040503050406030204" pitchFamily="18" charset="0"/>
              <a:ea typeface="Cambria Math" panose="02040503050406030204" pitchFamily="18" charset="0"/>
            </a:endParaRPr>
          </a:p>
        </p:txBody>
      </p:sp>
      <p:sp>
        <p:nvSpPr>
          <p:cNvPr id="49" name="TextBox 48">
            <a:extLst>
              <a:ext uri="{FF2B5EF4-FFF2-40B4-BE49-F238E27FC236}">
                <a16:creationId xmlns:a16="http://schemas.microsoft.com/office/drawing/2014/main" id="{EFBF1CA7-6F2D-4044-AA9D-842281CC00EE}"/>
              </a:ext>
            </a:extLst>
          </p:cNvPr>
          <p:cNvSpPr txBox="1"/>
          <p:nvPr/>
        </p:nvSpPr>
        <p:spPr>
          <a:xfrm>
            <a:off x="6502623" y="2755082"/>
            <a:ext cx="1220206" cy="400110"/>
          </a:xfrm>
          <a:prstGeom prst="rect">
            <a:avLst/>
          </a:prstGeom>
          <a:noFill/>
        </p:spPr>
        <p:txBody>
          <a:bodyPr wrap="none" rtlCol="0">
            <a:spAutoFit/>
          </a:bodyPr>
          <a:lstStyle/>
          <a:p>
            <a:r>
              <a:rPr lang="en-TW" dirty="0">
                <a:solidFill>
                  <a:schemeClr val="bg1"/>
                </a:solidFill>
              </a:rPr>
              <a:t>请举例描述</a:t>
            </a:r>
            <a:r>
              <a:rPr lang="en-TW" sz="2000" dirty="0">
                <a:solidFill>
                  <a:schemeClr val="bg1"/>
                </a:solidFill>
                <a:latin typeface="Cambria Math" panose="02040503050406030204" pitchFamily="18" charset="0"/>
                <a:ea typeface="Cambria Math" panose="02040503050406030204" pitchFamily="18" charset="0"/>
              </a:rPr>
              <a:t>F</a:t>
            </a:r>
            <a:endParaRPr lang="en-TW" dirty="0">
              <a:solidFill>
                <a:schemeClr val="bg1"/>
              </a:solidFill>
              <a:latin typeface="Cambria Math" panose="02040503050406030204" pitchFamily="18" charset="0"/>
              <a:ea typeface="Cambria Math" panose="02040503050406030204" pitchFamily="18" charset="0"/>
            </a:endParaRPr>
          </a:p>
        </p:txBody>
      </p:sp>
      <p:sp>
        <p:nvSpPr>
          <p:cNvPr id="51" name="TextBox 50">
            <a:extLst>
              <a:ext uri="{FF2B5EF4-FFF2-40B4-BE49-F238E27FC236}">
                <a16:creationId xmlns:a16="http://schemas.microsoft.com/office/drawing/2014/main" id="{A095C04D-0BC4-674B-A80F-F2EA5AA224AC}"/>
              </a:ext>
            </a:extLst>
          </p:cNvPr>
          <p:cNvSpPr txBox="1"/>
          <p:nvPr/>
        </p:nvSpPr>
        <p:spPr>
          <a:xfrm>
            <a:off x="6472166" y="4422134"/>
            <a:ext cx="1242648" cy="400110"/>
          </a:xfrm>
          <a:prstGeom prst="rect">
            <a:avLst/>
          </a:prstGeom>
          <a:noFill/>
        </p:spPr>
        <p:txBody>
          <a:bodyPr wrap="none" rtlCol="0">
            <a:spAutoFit/>
          </a:bodyPr>
          <a:lstStyle/>
          <a:p>
            <a:r>
              <a:rPr lang="en-TW" dirty="0">
                <a:solidFill>
                  <a:schemeClr val="bg1"/>
                </a:solidFill>
              </a:rPr>
              <a:t>请举例描述</a:t>
            </a:r>
            <a:r>
              <a:rPr lang="en-TW" sz="2000" dirty="0">
                <a:solidFill>
                  <a:schemeClr val="bg1"/>
                </a:solidFill>
                <a:latin typeface="Cambria Math" panose="02040503050406030204" pitchFamily="18" charset="0"/>
                <a:ea typeface="Cambria Math" panose="02040503050406030204" pitchFamily="18" charset="0"/>
              </a:rPr>
              <a:t>𝝶</a:t>
            </a:r>
            <a:endParaRPr lang="en-TW"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49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40" grpId="0"/>
      <p:bldP spid="41" grpId="0"/>
      <p:bldP spid="53" grpId="0"/>
      <p:bldP spid="54" grpId="0"/>
      <p:bldP spid="59" grpId="0"/>
      <p:bldP spid="42"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水平复合构图</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6" name="TextBox 5">
            <a:extLst>
              <a:ext uri="{FF2B5EF4-FFF2-40B4-BE49-F238E27FC236}">
                <a16:creationId xmlns:a16="http://schemas.microsoft.com/office/drawing/2014/main" id="{AF8A5CEB-725F-1B43-8A15-469B6F7856B3}"/>
              </a:ext>
            </a:extLst>
          </p:cNvPr>
          <p:cNvSpPr txBox="1"/>
          <p:nvPr/>
        </p:nvSpPr>
        <p:spPr>
          <a:xfrm>
            <a:off x="1123780" y="1017725"/>
            <a:ext cx="6896440" cy="830997"/>
          </a:xfrm>
          <a:prstGeom prst="rect">
            <a:avLst/>
          </a:prstGeom>
          <a:noFill/>
        </p:spPr>
        <p:txBody>
          <a:bodyPr wrap="none" rtlCol="0">
            <a:spAutoFit/>
          </a:bodyPr>
          <a:lstStyle/>
          <a:p>
            <a:pPr algn="ctr"/>
            <a:r>
              <a:rPr lang="en-TW" sz="4800" dirty="0"/>
              <a:t>Horizontal Composition</a:t>
            </a:r>
            <a:r>
              <a:rPr lang="en-US" sz="4800" dirty="0"/>
              <a:t> </a:t>
            </a:r>
            <a:endParaRPr lang="en-TW" sz="4800" dirty="0"/>
          </a:p>
        </p:txBody>
      </p:sp>
      <p:pic>
        <p:nvPicPr>
          <p:cNvPr id="9" name="Picture 8">
            <a:hlinkClick r:id="rId3"/>
            <a:extLst>
              <a:ext uri="{FF2B5EF4-FFF2-40B4-BE49-F238E27FC236}">
                <a16:creationId xmlns:a16="http://schemas.microsoft.com/office/drawing/2014/main" id="{63C29F5B-F7A3-9F49-A931-89E461C99FEC}"/>
              </a:ext>
            </a:extLst>
          </p:cNvPr>
          <p:cNvPicPr>
            <a:picLocks noChangeAspect="1"/>
          </p:cNvPicPr>
          <p:nvPr/>
        </p:nvPicPr>
        <p:blipFill>
          <a:blip r:embed="rId4"/>
          <a:stretch>
            <a:fillRect/>
          </a:stretch>
        </p:blipFill>
        <p:spPr>
          <a:xfrm>
            <a:off x="2429475" y="2040983"/>
            <a:ext cx="4285050" cy="2084792"/>
          </a:xfrm>
          <a:prstGeom prst="rect">
            <a:avLst/>
          </a:prstGeom>
        </p:spPr>
      </p:pic>
      <p:sp>
        <p:nvSpPr>
          <p:cNvPr id="10" name="TextBox 9">
            <a:extLst>
              <a:ext uri="{FF2B5EF4-FFF2-40B4-BE49-F238E27FC236}">
                <a16:creationId xmlns:a16="http://schemas.microsoft.com/office/drawing/2014/main" id="{D7E9F3D7-DC04-114E-89F5-59CE158AF74E}"/>
              </a:ext>
            </a:extLst>
          </p:cNvPr>
          <p:cNvSpPr txBox="1"/>
          <p:nvPr/>
        </p:nvSpPr>
        <p:spPr>
          <a:xfrm>
            <a:off x="2368512" y="4390698"/>
            <a:ext cx="4406976" cy="307777"/>
          </a:xfrm>
          <a:prstGeom prst="rect">
            <a:avLst/>
          </a:prstGeom>
          <a:noFill/>
        </p:spPr>
        <p:txBody>
          <a:bodyPr wrap="none" rtlCol="0">
            <a:spAutoFit/>
          </a:bodyPr>
          <a:lstStyle/>
          <a:p>
            <a:r>
              <a:rPr lang="en-TW" dirty="0">
                <a:hlinkClick r:id="rId3"/>
              </a:rPr>
              <a:t>A Special Case of Horizontal Composition by Bartosz</a:t>
            </a:r>
            <a:endParaRPr lang="en-TW" dirty="0"/>
          </a:p>
        </p:txBody>
      </p:sp>
    </p:spTree>
    <p:extLst>
      <p:ext uri="{BB962C8B-B14F-4D97-AF65-F5344CB8AC3E}">
        <p14:creationId xmlns:p14="http://schemas.microsoft.com/office/powerpoint/2010/main" val="3441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3954782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615355"/>
            <a:ext cx="8520600" cy="572700"/>
          </a:xfrm>
        </p:spPr>
        <p:txBody>
          <a:bodyPr/>
          <a:lstStyle/>
          <a:p>
            <a:pPr algn="ctr"/>
            <a:r>
              <a:rPr lang="en-TW" dirty="0"/>
              <a:t>何谓单子</a:t>
            </a:r>
            <a:r>
              <a:rPr lang="zh-CN" altLang="en-US" dirty="0"/>
              <a:t>？</a:t>
            </a: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3" name="Picture 2" descr="Monad (philosophy) - Wikipedia">
            <a:hlinkClick r:id="rId3"/>
            <a:extLst>
              <a:ext uri="{FF2B5EF4-FFF2-40B4-BE49-F238E27FC236}">
                <a16:creationId xmlns:a16="http://schemas.microsoft.com/office/drawing/2014/main" id="{77B50F9A-778F-9044-BA48-114602FB8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631" y="1384267"/>
            <a:ext cx="3082738" cy="3082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E659A8-5967-0044-A515-CCE4A6C97165}"/>
              </a:ext>
            </a:extLst>
          </p:cNvPr>
          <p:cNvSpPr txBox="1"/>
          <p:nvPr/>
        </p:nvSpPr>
        <p:spPr>
          <a:xfrm>
            <a:off x="2554460" y="4663217"/>
            <a:ext cx="4035079" cy="307777"/>
          </a:xfrm>
          <a:prstGeom prst="rect">
            <a:avLst/>
          </a:prstGeom>
          <a:noFill/>
        </p:spPr>
        <p:txBody>
          <a:bodyPr wrap="none" rtlCol="0">
            <a:spAutoFit/>
          </a:bodyPr>
          <a:lstStyle/>
          <a:p>
            <a:r>
              <a:rPr lang="en-US" dirty="0">
                <a:hlinkClick r:id="rId3"/>
              </a:rPr>
              <a:t>https://</a:t>
            </a:r>
            <a:r>
              <a:rPr lang="en-US" dirty="0" err="1">
                <a:hlinkClick r:id="rId3"/>
              </a:rPr>
              <a:t>en.wikipedia.org</a:t>
            </a:r>
            <a:r>
              <a:rPr lang="en-US" dirty="0">
                <a:hlinkClick r:id="rId3"/>
              </a:rPr>
              <a:t>/wiki/Monad_(philosophy)</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垂直复合构图</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6" name="TextBox 5">
            <a:extLst>
              <a:ext uri="{FF2B5EF4-FFF2-40B4-BE49-F238E27FC236}">
                <a16:creationId xmlns:a16="http://schemas.microsoft.com/office/drawing/2014/main" id="{AF8A5CEB-725F-1B43-8A15-469B6F7856B3}"/>
              </a:ext>
            </a:extLst>
          </p:cNvPr>
          <p:cNvSpPr txBox="1"/>
          <p:nvPr/>
        </p:nvSpPr>
        <p:spPr>
          <a:xfrm>
            <a:off x="1483654" y="1086108"/>
            <a:ext cx="6176691" cy="830997"/>
          </a:xfrm>
          <a:prstGeom prst="rect">
            <a:avLst/>
          </a:prstGeom>
          <a:noFill/>
        </p:spPr>
        <p:txBody>
          <a:bodyPr wrap="none" rtlCol="0">
            <a:spAutoFit/>
          </a:bodyPr>
          <a:lstStyle/>
          <a:p>
            <a:pPr algn="ctr"/>
            <a:r>
              <a:rPr lang="en-TW" sz="4800" dirty="0"/>
              <a:t>Vertical Composition</a:t>
            </a:r>
            <a:r>
              <a:rPr lang="en-US" sz="4800" dirty="0"/>
              <a:t> </a:t>
            </a:r>
            <a:endParaRPr lang="en-TW" sz="4800" dirty="0"/>
          </a:p>
        </p:txBody>
      </p:sp>
      <p:pic>
        <p:nvPicPr>
          <p:cNvPr id="5" name="Picture 4">
            <a:extLst>
              <a:ext uri="{FF2B5EF4-FFF2-40B4-BE49-F238E27FC236}">
                <a16:creationId xmlns:a16="http://schemas.microsoft.com/office/drawing/2014/main" id="{4DD512BF-B6BC-7548-B0FE-6C1E150E0453}"/>
              </a:ext>
            </a:extLst>
          </p:cNvPr>
          <p:cNvPicPr>
            <a:picLocks noChangeAspect="1"/>
          </p:cNvPicPr>
          <p:nvPr/>
        </p:nvPicPr>
        <p:blipFill>
          <a:blip r:embed="rId3"/>
          <a:stretch>
            <a:fillRect/>
          </a:stretch>
        </p:blipFill>
        <p:spPr>
          <a:xfrm>
            <a:off x="3733799" y="2159596"/>
            <a:ext cx="1676400" cy="2133600"/>
          </a:xfrm>
          <a:prstGeom prst="rect">
            <a:avLst/>
          </a:prstGeom>
        </p:spPr>
      </p:pic>
    </p:spTree>
    <p:extLst>
      <p:ext uri="{BB962C8B-B14F-4D97-AF65-F5344CB8AC3E}">
        <p14:creationId xmlns:p14="http://schemas.microsoft.com/office/powerpoint/2010/main" val="908007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43416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Arrow = Function = Morphism</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2" name="Picture 1">
            <a:hlinkClick r:id="rId4"/>
            <a:extLst>
              <a:ext uri="{FF2B5EF4-FFF2-40B4-BE49-F238E27FC236}">
                <a16:creationId xmlns:a16="http://schemas.microsoft.com/office/drawing/2014/main" id="{37B9B5A8-B82E-A942-8646-3BC5AFDD0E8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86716" y="2188705"/>
            <a:ext cx="3328605" cy="1688959"/>
          </a:xfrm>
          <a:prstGeom prst="rect">
            <a:avLst/>
          </a:prstGeom>
        </p:spPr>
      </p:pic>
      <p:pic>
        <p:nvPicPr>
          <p:cNvPr id="6" name="Picture 5">
            <a:hlinkClick r:id="rId6"/>
            <a:extLst>
              <a:ext uri="{FF2B5EF4-FFF2-40B4-BE49-F238E27FC236}">
                <a16:creationId xmlns:a16="http://schemas.microsoft.com/office/drawing/2014/main" id="{F772A067-6326-7548-B954-9FD2674AFE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8679" y="1435680"/>
            <a:ext cx="3328605" cy="3424337"/>
          </a:xfrm>
          <a:prstGeom prst="rect">
            <a:avLst/>
          </a:prstGeom>
        </p:spPr>
      </p:pic>
    </p:spTree>
    <p:extLst>
      <p:ext uri="{BB962C8B-B14F-4D97-AF65-F5344CB8AC3E}">
        <p14:creationId xmlns:p14="http://schemas.microsoft.com/office/powerpoint/2010/main" val="2856754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A Topological Way to Compose Matrices</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6"/>
              </a:rPr>
              <a:t>math3ma</a:t>
            </a:r>
            <a:endParaRPr lang="en-TW" dirty="0"/>
          </a:p>
        </p:txBody>
      </p:sp>
      <p:pic>
        <p:nvPicPr>
          <p:cNvPr id="29697" name="Picture 1">
            <a:hlinkClick r:id="rId6"/>
            <a:extLst>
              <a:ext uri="{FF2B5EF4-FFF2-40B4-BE49-F238E27FC236}">
                <a16:creationId xmlns:a16="http://schemas.microsoft.com/office/drawing/2014/main" id="{71D767FB-5BA4-8F40-9E98-208CC94F6A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840" y="1286610"/>
            <a:ext cx="2959960"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A347729A-B446-A64C-B90C-0EBD6776F0F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2840" y="2704206"/>
            <a:ext cx="2787087"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a:extLst>
              <a:ext uri="{FF2B5EF4-FFF2-40B4-BE49-F238E27FC236}">
                <a16:creationId xmlns:a16="http://schemas.microsoft.com/office/drawing/2014/main" id="{3E0CF5D6-7B58-EB49-A9B9-48BA407215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90606" y="1104997"/>
            <a:ext cx="2567049" cy="146675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6C211B2C-852E-7949-83CD-3B758BEA62C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070907" y="1258799"/>
            <a:ext cx="2567049" cy="1584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2E5D0C6-20C1-064A-9D43-022D211C0FE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854761" y="2803256"/>
            <a:ext cx="4111066" cy="158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279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Functors are “Maps”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9" name="Picture 8">
            <a:hlinkClick r:id="rId4"/>
            <a:extLst>
              <a:ext uri="{FF2B5EF4-FFF2-40B4-BE49-F238E27FC236}">
                <a16:creationId xmlns:a16="http://schemas.microsoft.com/office/drawing/2014/main" id="{A977B1BF-4E25-644F-B902-EE1C2210DE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2997" y="1307254"/>
            <a:ext cx="3260600" cy="2962362"/>
          </a:xfrm>
          <a:prstGeom prst="rect">
            <a:avLst/>
          </a:prstGeom>
        </p:spPr>
      </p:pic>
      <p:pic>
        <p:nvPicPr>
          <p:cNvPr id="2" name="Picture 1">
            <a:extLst>
              <a:ext uri="{FF2B5EF4-FFF2-40B4-BE49-F238E27FC236}">
                <a16:creationId xmlns:a16="http://schemas.microsoft.com/office/drawing/2014/main" id="{A00BD2F3-C2E7-EC4C-A744-ED7AFBC5F0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04149" y="1381866"/>
            <a:ext cx="2192647" cy="1406569"/>
          </a:xfrm>
          <a:prstGeom prst="rect">
            <a:avLst/>
          </a:prstGeom>
        </p:spPr>
      </p:pic>
      <p:pic>
        <p:nvPicPr>
          <p:cNvPr id="6" name="Picture 5">
            <a:hlinkClick r:id="rId4"/>
            <a:extLst>
              <a:ext uri="{FF2B5EF4-FFF2-40B4-BE49-F238E27FC236}">
                <a16:creationId xmlns:a16="http://schemas.microsoft.com/office/drawing/2014/main" id="{9BD78D4B-8A68-AB43-A2FB-C57B3702672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49698" y="2983726"/>
            <a:ext cx="1806799" cy="1876291"/>
          </a:xfrm>
          <a:prstGeom prst="rect">
            <a:avLst/>
          </a:prstGeom>
        </p:spPr>
      </p:pic>
      <p:sp>
        <p:nvSpPr>
          <p:cNvPr id="7" name="TextBox 6">
            <a:extLst>
              <a:ext uri="{FF2B5EF4-FFF2-40B4-BE49-F238E27FC236}">
                <a16:creationId xmlns:a16="http://schemas.microsoft.com/office/drawing/2014/main" id="{0F6F0665-0FE5-644D-8DFD-1FAADDC0D5D0}"/>
              </a:ext>
            </a:extLst>
          </p:cNvPr>
          <p:cNvSpPr txBox="1"/>
          <p:nvPr/>
        </p:nvSpPr>
        <p:spPr>
          <a:xfrm>
            <a:off x="5106304" y="4817105"/>
            <a:ext cx="2989921" cy="307777"/>
          </a:xfrm>
          <a:prstGeom prst="rect">
            <a:avLst/>
          </a:prstGeom>
          <a:noFill/>
        </p:spPr>
        <p:txBody>
          <a:bodyPr wrap="none" rtlCol="0">
            <a:spAutoFit/>
          </a:bodyPr>
          <a:lstStyle/>
          <a:p>
            <a:r>
              <a:rPr lang="en-TW" dirty="0"/>
              <a:t>What is a Functor?   </a:t>
            </a:r>
            <a:r>
              <a:rPr lang="en-TW" dirty="0">
                <a:hlinkClick r:id="rId8"/>
              </a:rPr>
              <a:t>Part I</a:t>
            </a:r>
            <a:r>
              <a:rPr lang="en-TW" dirty="0"/>
              <a:t> , </a:t>
            </a:r>
            <a:r>
              <a:rPr lang="en-TW" dirty="0">
                <a:hlinkClick r:id="rId9"/>
              </a:rPr>
              <a:t>Part II</a:t>
            </a:r>
            <a:endParaRPr lang="en-TW" dirty="0"/>
          </a:p>
        </p:txBody>
      </p:sp>
    </p:spTree>
    <p:extLst>
      <p:ext uri="{BB962C8B-B14F-4D97-AF65-F5344CB8AC3E}">
        <p14:creationId xmlns:p14="http://schemas.microsoft.com/office/powerpoint/2010/main" val="2711876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3156216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Natural Transformation “relates” Functors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1193FF56-D286-7B4A-9695-4F34E1B911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9284" y="3751604"/>
            <a:ext cx="3048000" cy="615321"/>
          </a:xfrm>
          <a:prstGeom prst="rect">
            <a:avLst/>
          </a:prstGeom>
        </p:spPr>
      </p:pic>
      <p:sp>
        <p:nvSpPr>
          <p:cNvPr id="6" name="TextBox 5">
            <a:extLst>
              <a:ext uri="{FF2B5EF4-FFF2-40B4-BE49-F238E27FC236}">
                <a16:creationId xmlns:a16="http://schemas.microsoft.com/office/drawing/2014/main" id="{E8E72045-32CE-3541-8ED1-E2D74E41A731}"/>
              </a:ext>
            </a:extLst>
          </p:cNvPr>
          <p:cNvSpPr txBox="1"/>
          <p:nvPr/>
        </p:nvSpPr>
        <p:spPr>
          <a:xfrm>
            <a:off x="1072055" y="1576637"/>
            <a:ext cx="2422458" cy="307777"/>
          </a:xfrm>
          <a:prstGeom prst="rect">
            <a:avLst/>
          </a:prstGeom>
          <a:noFill/>
        </p:spPr>
        <p:txBody>
          <a:bodyPr wrap="none" rtlCol="0">
            <a:spAutoFit/>
          </a:bodyPr>
          <a:lstStyle/>
          <a:p>
            <a:r>
              <a:rPr lang="en-TW" dirty="0"/>
              <a:t>Given two Functors F and G</a:t>
            </a:r>
          </a:p>
        </p:txBody>
      </p:sp>
      <p:pic>
        <p:nvPicPr>
          <p:cNvPr id="7" name="Picture 6">
            <a:extLst>
              <a:ext uri="{FF2B5EF4-FFF2-40B4-BE49-F238E27FC236}">
                <a16:creationId xmlns:a16="http://schemas.microsoft.com/office/drawing/2014/main" id="{E4146CC0-125C-114B-9CF5-C750FBAC4B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64179" y="3233592"/>
            <a:ext cx="3378939" cy="1036024"/>
          </a:xfrm>
          <a:prstGeom prst="rect">
            <a:avLst/>
          </a:prstGeom>
        </p:spPr>
      </p:pic>
      <p:pic>
        <p:nvPicPr>
          <p:cNvPr id="11" name="Picture 10">
            <a:extLst>
              <a:ext uri="{FF2B5EF4-FFF2-40B4-BE49-F238E27FC236}">
                <a16:creationId xmlns:a16="http://schemas.microsoft.com/office/drawing/2014/main" id="{F66A5EE6-A25F-944A-A505-DA2B636A059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20540" y="1370711"/>
            <a:ext cx="3702703" cy="1335183"/>
          </a:xfrm>
          <a:prstGeom prst="rect">
            <a:avLst/>
          </a:prstGeom>
        </p:spPr>
      </p:pic>
      <p:pic>
        <p:nvPicPr>
          <p:cNvPr id="10" name="Picture 9">
            <a:extLst>
              <a:ext uri="{FF2B5EF4-FFF2-40B4-BE49-F238E27FC236}">
                <a16:creationId xmlns:a16="http://schemas.microsoft.com/office/drawing/2014/main" id="{A95268B9-378D-6442-983D-3ADAF38B600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00882" y="1984473"/>
            <a:ext cx="2087394" cy="1368241"/>
          </a:xfrm>
          <a:prstGeom prst="rect">
            <a:avLst/>
          </a:prstGeom>
        </p:spPr>
      </p:pic>
      <p:sp>
        <p:nvSpPr>
          <p:cNvPr id="12" name="TextBox 11">
            <a:extLst>
              <a:ext uri="{FF2B5EF4-FFF2-40B4-BE49-F238E27FC236}">
                <a16:creationId xmlns:a16="http://schemas.microsoft.com/office/drawing/2014/main" id="{90E0A284-AED9-4F4D-9022-DFD2189FEC78}"/>
              </a:ext>
            </a:extLst>
          </p:cNvPr>
          <p:cNvSpPr txBox="1"/>
          <p:nvPr/>
        </p:nvSpPr>
        <p:spPr>
          <a:xfrm>
            <a:off x="5106304" y="4817105"/>
            <a:ext cx="2909771" cy="307777"/>
          </a:xfrm>
          <a:prstGeom prst="rect">
            <a:avLst/>
          </a:prstGeom>
          <a:noFill/>
        </p:spPr>
        <p:txBody>
          <a:bodyPr wrap="none" rtlCol="0">
            <a:spAutoFit/>
          </a:bodyPr>
          <a:lstStyle/>
          <a:p>
            <a:r>
              <a:rPr lang="en-TW" dirty="0">
                <a:hlinkClick r:id="rId8"/>
              </a:rPr>
              <a:t>What is a Natural Transformation</a:t>
            </a:r>
            <a:r>
              <a:rPr lang="en-TW" dirty="0"/>
              <a:t>?</a:t>
            </a:r>
          </a:p>
        </p:txBody>
      </p:sp>
    </p:spTree>
    <p:extLst>
      <p:ext uri="{BB962C8B-B14F-4D97-AF65-F5344CB8AC3E}">
        <p14:creationId xmlns:p14="http://schemas.microsoft.com/office/powerpoint/2010/main" val="3540684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Unary Computation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1526756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t>
            </a:r>
            <a:r>
              <a:rPr lang="en-US" dirty="0"/>
              <a:t>h</a:t>
            </a:r>
            <a:r>
              <a:rPr lang="en" dirty="0"/>
              <a:t>e Categorical Lens into a Set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527743" y="1967285"/>
            <a:ext cx="6088525" cy="2677656"/>
          </a:xfrm>
          <a:prstGeom prst="rect">
            <a:avLst/>
          </a:prstGeom>
          <a:noFill/>
        </p:spPr>
        <p:txBody>
          <a:bodyPr wrap="none" rtlCol="0">
            <a:spAutoFit/>
          </a:bodyPr>
          <a:lstStyle/>
          <a:p>
            <a:pPr algn="ctr"/>
            <a:r>
              <a:rPr lang="en-TW" sz="2400" dirty="0"/>
              <a:t>It is Forbidden to look into any ”</a:t>
            </a:r>
            <a:r>
              <a:rPr lang="en-TW" sz="2400" b="1" i="1" dirty="0"/>
              <a:t>object</a:t>
            </a:r>
            <a:r>
              <a:rPr lang="en-TW" sz="2400" dirty="0"/>
              <a:t>”.</a:t>
            </a:r>
          </a:p>
          <a:p>
            <a:pPr algn="ctr"/>
            <a:endParaRPr lang="en-TW" sz="2400" dirty="0"/>
          </a:p>
          <a:p>
            <a:pPr algn="ctr"/>
            <a:r>
              <a:rPr lang="en-TW" sz="2400" dirty="0"/>
              <a:t>All properties must be inferred from arrows!</a:t>
            </a:r>
          </a:p>
          <a:p>
            <a:pPr algn="ctr"/>
            <a:endParaRPr lang="en-TW" sz="2400" dirty="0"/>
          </a:p>
          <a:p>
            <a:pPr algn="ctr"/>
            <a:r>
              <a:rPr lang="en-TW" sz="2400" dirty="0"/>
              <a:t>The cardinality of a set </a:t>
            </a:r>
          </a:p>
          <a:p>
            <a:pPr algn="ctr"/>
            <a:r>
              <a:rPr lang="en-TW" sz="2400" dirty="0"/>
              <a:t>can </a:t>
            </a:r>
            <a:r>
              <a:rPr lang="en-TW" sz="2400" b="1" i="1" dirty="0"/>
              <a:t>only</a:t>
            </a:r>
            <a:r>
              <a:rPr lang="en-TW" sz="2400" dirty="0"/>
              <a:t> be </a:t>
            </a:r>
          </a:p>
          <a:p>
            <a:pPr algn="ctr"/>
            <a:r>
              <a:rPr lang="en-TW" sz="2400" dirty="0"/>
              <a:t>studied through counting arrows.</a:t>
            </a:r>
          </a:p>
        </p:txBody>
      </p:sp>
    </p:spTree>
    <p:extLst>
      <p:ext uri="{BB962C8B-B14F-4D97-AF65-F5344CB8AC3E}">
        <p14:creationId xmlns:p14="http://schemas.microsoft.com/office/powerpoint/2010/main" val="3866665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故事的精彩程度取决于</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6" name="TextBox 5">
            <a:extLst>
              <a:ext uri="{FF2B5EF4-FFF2-40B4-BE49-F238E27FC236}">
                <a16:creationId xmlns:a16="http://schemas.microsoft.com/office/drawing/2014/main" id="{AF8A5CEB-725F-1B43-8A15-469B6F7856B3}"/>
              </a:ext>
            </a:extLst>
          </p:cNvPr>
          <p:cNvSpPr txBox="1"/>
          <p:nvPr/>
        </p:nvSpPr>
        <p:spPr>
          <a:xfrm>
            <a:off x="311700" y="2009474"/>
            <a:ext cx="3951723" cy="830997"/>
          </a:xfrm>
          <a:prstGeom prst="rect">
            <a:avLst/>
          </a:prstGeom>
          <a:noFill/>
        </p:spPr>
        <p:txBody>
          <a:bodyPr wrap="none" rtlCol="0">
            <a:spAutoFit/>
          </a:bodyPr>
          <a:lstStyle/>
          <a:p>
            <a:r>
              <a:rPr lang="en-TW" sz="4800" dirty="0"/>
              <a:t>Composition</a:t>
            </a:r>
            <a:r>
              <a:rPr lang="en-US" sz="4800" dirty="0"/>
              <a:t>: </a:t>
            </a:r>
            <a:endParaRPr lang="en-TW" sz="4800" dirty="0"/>
          </a:p>
        </p:txBody>
      </p:sp>
      <p:sp>
        <p:nvSpPr>
          <p:cNvPr id="7" name="Rectangle 6">
            <a:extLst>
              <a:ext uri="{FF2B5EF4-FFF2-40B4-BE49-F238E27FC236}">
                <a16:creationId xmlns:a16="http://schemas.microsoft.com/office/drawing/2014/main" id="{702FF18C-9E15-C64D-92FE-D0A32B645065}"/>
              </a:ext>
            </a:extLst>
          </p:cNvPr>
          <p:cNvSpPr/>
          <p:nvPr/>
        </p:nvSpPr>
        <p:spPr>
          <a:xfrm>
            <a:off x="4263423" y="1096598"/>
            <a:ext cx="4572000" cy="4185761"/>
          </a:xfrm>
          <a:prstGeom prst="rect">
            <a:avLst/>
          </a:prstGeom>
        </p:spPr>
        <p:txBody>
          <a:bodyPr>
            <a:spAutoFit/>
          </a:bodyPr>
          <a:lstStyle/>
          <a:p>
            <a:r>
              <a:rPr lang="en-US" altLang="zh-CN" dirty="0"/>
              <a:t>1.</a:t>
            </a:r>
            <a:r>
              <a:rPr lang="zh-CN" altLang="en-US" dirty="0"/>
              <a:t> </a:t>
            </a:r>
            <a:r>
              <a:rPr lang="zh-TW" altLang="en-US" dirty="0"/>
              <a:t>寫作；作曲［不可數名詞。通常不與</a:t>
            </a:r>
            <a:r>
              <a:rPr lang="en-US" dirty="0"/>
              <a:t>a/an/one</a:t>
            </a:r>
            <a:r>
              <a:rPr lang="zh-TW" altLang="en-US" dirty="0"/>
              <a:t>連用</a:t>
            </a:r>
            <a:r>
              <a:rPr lang="en-US" altLang="zh-TW" dirty="0"/>
              <a:t>, </a:t>
            </a:r>
            <a:r>
              <a:rPr lang="zh-TW" altLang="en-US" dirty="0"/>
              <a:t>無複數</a:t>
            </a:r>
            <a:r>
              <a:rPr lang="en-US" altLang="zh-TW" dirty="0"/>
              <a:t>, </a:t>
            </a:r>
            <a:r>
              <a:rPr lang="zh-TW" altLang="en-US" dirty="0"/>
              <a:t>後接單數動詞</a:t>
            </a:r>
            <a:r>
              <a:rPr lang="en-US" altLang="zh-TW" dirty="0"/>
              <a:t>, </a:t>
            </a:r>
            <a:r>
              <a:rPr lang="zh-TW" altLang="en-US" dirty="0"/>
              <a:t>用</a:t>
            </a:r>
            <a:r>
              <a:rPr lang="en-US" dirty="0"/>
              <a:t>little/much</a:t>
            </a:r>
            <a:r>
              <a:rPr lang="zh-TW" altLang="en-US" dirty="0"/>
              <a:t>等修飾。］</a:t>
            </a:r>
            <a:r>
              <a:rPr lang="zh-TW" altLang="en-US" b="1" dirty="0"/>
              <a:t>▸ </a:t>
            </a:r>
            <a:r>
              <a:rPr lang="en-US" dirty="0"/>
              <a:t>The </a:t>
            </a:r>
            <a:r>
              <a:rPr lang="en-US" i="1" dirty="0"/>
              <a:t>composition</a:t>
            </a:r>
            <a:r>
              <a:rPr lang="en-US" dirty="0"/>
              <a:t> of the report took two months.</a:t>
            </a:r>
            <a:r>
              <a:rPr lang="zh-TW" altLang="en-US" dirty="0"/>
              <a:t>寫這份報告花了兩個月時間。</a:t>
            </a:r>
            <a:endParaRPr lang="en-US" altLang="zh-CN" dirty="0"/>
          </a:p>
          <a:p>
            <a:endParaRPr lang="en-US" altLang="zh-CN" dirty="0"/>
          </a:p>
          <a:p>
            <a:r>
              <a:rPr lang="en-US" altLang="zh-CN" dirty="0"/>
              <a:t>2.</a:t>
            </a:r>
            <a:r>
              <a:rPr lang="zh-CN" altLang="en-US" dirty="0"/>
              <a:t> </a:t>
            </a:r>
            <a:r>
              <a:rPr lang="zh-TW" altLang="en-US" dirty="0"/>
              <a:t>作品；作文；</a:t>
            </a:r>
            <a:r>
              <a:rPr lang="en-US" altLang="zh-TW" dirty="0"/>
              <a:t>(</a:t>
            </a:r>
            <a:r>
              <a:rPr lang="zh-TW" altLang="en-US" dirty="0"/>
              <a:t>大型</a:t>
            </a:r>
            <a:r>
              <a:rPr lang="en-US" altLang="zh-TW" dirty="0"/>
              <a:t>) </a:t>
            </a:r>
            <a:r>
              <a:rPr lang="zh-TW" altLang="en-US" dirty="0"/>
              <a:t>樂曲［可數名詞。可以用</a:t>
            </a:r>
            <a:r>
              <a:rPr lang="en-US" dirty="0"/>
              <a:t>a/an/one</a:t>
            </a:r>
            <a:r>
              <a:rPr lang="zh-TW" altLang="en-US" dirty="0"/>
              <a:t>修飾</a:t>
            </a:r>
            <a:r>
              <a:rPr lang="en-US" altLang="zh-TW" dirty="0"/>
              <a:t>, </a:t>
            </a:r>
            <a:r>
              <a:rPr lang="zh-TW" altLang="en-US" dirty="0"/>
              <a:t>亦可加</a:t>
            </a:r>
            <a:r>
              <a:rPr lang="en-US" altLang="zh-TW" dirty="0"/>
              <a:t>-(</a:t>
            </a:r>
            <a:r>
              <a:rPr lang="en-US" dirty="0"/>
              <a:t>e)s</a:t>
            </a:r>
            <a:r>
              <a:rPr lang="zh-TW" altLang="en-US" dirty="0"/>
              <a:t>構成複數</a:t>
            </a:r>
            <a:r>
              <a:rPr lang="en-US" altLang="zh-TW" dirty="0"/>
              <a:t>, </a:t>
            </a:r>
            <a:r>
              <a:rPr lang="zh-TW" altLang="en-US" dirty="0"/>
              <a:t>用</a:t>
            </a:r>
            <a:r>
              <a:rPr lang="en-US" dirty="0"/>
              <a:t>few/many</a:t>
            </a:r>
            <a:r>
              <a:rPr lang="zh-TW" altLang="en-US" dirty="0"/>
              <a:t>等修飾。］</a:t>
            </a:r>
            <a:r>
              <a:rPr lang="zh-TW" altLang="en-US" b="1" dirty="0"/>
              <a:t>▸ </a:t>
            </a:r>
            <a:r>
              <a:rPr lang="en-US" dirty="0"/>
              <a:t>There are many spelling mistakes in your </a:t>
            </a:r>
            <a:r>
              <a:rPr lang="en-US" i="1" dirty="0"/>
              <a:t>compositions</a:t>
            </a:r>
            <a:r>
              <a:rPr lang="en-US" dirty="0"/>
              <a:t>.</a:t>
            </a:r>
            <a:r>
              <a:rPr lang="zh-TW" altLang="en-US" dirty="0"/>
              <a:t>你的作文有許多拼寫錯誤。</a:t>
            </a:r>
            <a:endParaRPr lang="en-US" altLang="zh-CN" dirty="0"/>
          </a:p>
          <a:p>
            <a:endParaRPr lang="en-US" altLang="zh-CN" dirty="0"/>
          </a:p>
          <a:p>
            <a:r>
              <a:rPr lang="en-US" altLang="zh-CN" dirty="0"/>
              <a:t>3.</a:t>
            </a:r>
            <a:r>
              <a:rPr lang="zh-CN" altLang="en-US" dirty="0"/>
              <a:t> </a:t>
            </a:r>
            <a:r>
              <a:rPr lang="zh-TW" altLang="en-US" dirty="0"/>
              <a:t>構成；構圖；成分</a:t>
            </a:r>
          </a:p>
          <a:p>
            <a:r>
              <a:rPr lang="zh-TW" altLang="en-US" dirty="0"/>
              <a:t>［可數名詞。可以用</a:t>
            </a:r>
            <a:r>
              <a:rPr lang="en-US" dirty="0"/>
              <a:t>a/an/one</a:t>
            </a:r>
            <a:r>
              <a:rPr lang="zh-TW" altLang="en-US" dirty="0"/>
              <a:t>修飾</a:t>
            </a:r>
            <a:r>
              <a:rPr lang="en-US" altLang="zh-TW" dirty="0"/>
              <a:t>, </a:t>
            </a:r>
            <a:r>
              <a:rPr lang="zh-TW" altLang="en-US" dirty="0"/>
              <a:t>亦可加</a:t>
            </a:r>
            <a:r>
              <a:rPr lang="en-US" altLang="zh-TW" dirty="0"/>
              <a:t>-(</a:t>
            </a:r>
            <a:r>
              <a:rPr lang="en-US" dirty="0"/>
              <a:t>e)s</a:t>
            </a:r>
            <a:r>
              <a:rPr lang="zh-TW" altLang="en-US" dirty="0"/>
              <a:t>構成複數</a:t>
            </a:r>
            <a:r>
              <a:rPr lang="en-US" altLang="zh-TW" dirty="0"/>
              <a:t>, </a:t>
            </a:r>
            <a:r>
              <a:rPr lang="zh-TW" altLang="en-US" dirty="0"/>
              <a:t>用</a:t>
            </a:r>
            <a:r>
              <a:rPr lang="en-US" dirty="0"/>
              <a:t>few/many</a:t>
            </a:r>
            <a:r>
              <a:rPr lang="zh-TW" altLang="en-US" dirty="0"/>
              <a:t>等修飾。］</a:t>
            </a:r>
          </a:p>
          <a:p>
            <a:r>
              <a:rPr lang="zh-TW" altLang="en-US" dirty="0"/>
              <a:t>［不可數名詞。通常不與</a:t>
            </a:r>
            <a:r>
              <a:rPr lang="en-US" dirty="0"/>
              <a:t>a/an/one</a:t>
            </a:r>
            <a:r>
              <a:rPr lang="zh-TW" altLang="en-US" dirty="0"/>
              <a:t>連用</a:t>
            </a:r>
            <a:r>
              <a:rPr lang="en-US" altLang="zh-TW" dirty="0"/>
              <a:t>, </a:t>
            </a:r>
            <a:r>
              <a:rPr lang="zh-TW" altLang="en-US" dirty="0"/>
              <a:t>無複數</a:t>
            </a:r>
            <a:r>
              <a:rPr lang="en-US" altLang="zh-TW" dirty="0"/>
              <a:t>, </a:t>
            </a:r>
            <a:r>
              <a:rPr lang="zh-TW" altLang="en-US" dirty="0"/>
              <a:t>後接單數動詞</a:t>
            </a:r>
            <a:r>
              <a:rPr lang="en-US" altLang="zh-TW" dirty="0"/>
              <a:t>, </a:t>
            </a:r>
            <a:r>
              <a:rPr lang="zh-TW" altLang="en-US" dirty="0"/>
              <a:t>用</a:t>
            </a:r>
            <a:r>
              <a:rPr lang="en-US" dirty="0"/>
              <a:t>little/much</a:t>
            </a:r>
            <a:r>
              <a:rPr lang="zh-TW" altLang="en-US" dirty="0"/>
              <a:t>等修飾。］</a:t>
            </a:r>
          </a:p>
          <a:p>
            <a:r>
              <a:rPr lang="zh-TW" altLang="en-US" dirty="0"/>
              <a:t>▸ </a:t>
            </a:r>
            <a:r>
              <a:rPr lang="en-US" dirty="0"/>
              <a:t>We examined the rock to find out its composition.</a:t>
            </a:r>
          </a:p>
          <a:p>
            <a:r>
              <a:rPr lang="zh-TW" altLang="en-US" dirty="0"/>
              <a:t>我們檢驗了這一石塊，想弄清它的構成成分。</a:t>
            </a:r>
            <a:endParaRPr lang="en-US" altLang="zh-TW" dirty="0"/>
          </a:p>
          <a:p>
            <a:endParaRPr lang="en-US" dirty="0"/>
          </a:p>
          <a:p>
            <a:endParaRPr lang="en-TW" dirty="0"/>
          </a:p>
        </p:txBody>
      </p:sp>
      <p:sp>
        <p:nvSpPr>
          <p:cNvPr id="8" name="TextBox 7">
            <a:extLst>
              <a:ext uri="{FF2B5EF4-FFF2-40B4-BE49-F238E27FC236}">
                <a16:creationId xmlns:a16="http://schemas.microsoft.com/office/drawing/2014/main" id="{4AC6B548-D1CD-6D4F-BCCA-A1D78BF77CF0}"/>
              </a:ext>
            </a:extLst>
          </p:cNvPr>
          <p:cNvSpPr txBox="1"/>
          <p:nvPr/>
        </p:nvSpPr>
        <p:spPr>
          <a:xfrm>
            <a:off x="1120588" y="1554925"/>
            <a:ext cx="1826141" cy="584775"/>
          </a:xfrm>
          <a:prstGeom prst="rect">
            <a:avLst/>
          </a:prstGeom>
          <a:noFill/>
        </p:spPr>
        <p:txBody>
          <a:bodyPr wrap="none" rtlCol="0">
            <a:spAutoFit/>
          </a:bodyPr>
          <a:lstStyle/>
          <a:p>
            <a:r>
              <a:rPr lang="en-TW" sz="3200" dirty="0"/>
              <a:t>复合构图</a:t>
            </a:r>
          </a:p>
        </p:txBody>
      </p:sp>
      <p:sp>
        <p:nvSpPr>
          <p:cNvPr id="3" name="TextBox 2">
            <a:extLst>
              <a:ext uri="{FF2B5EF4-FFF2-40B4-BE49-F238E27FC236}">
                <a16:creationId xmlns:a16="http://schemas.microsoft.com/office/drawing/2014/main" id="{BF995F6D-0228-E94D-81C5-2D2F385A10BD}"/>
              </a:ext>
            </a:extLst>
          </p:cNvPr>
          <p:cNvSpPr txBox="1"/>
          <p:nvPr/>
        </p:nvSpPr>
        <p:spPr>
          <a:xfrm>
            <a:off x="1133411" y="1247148"/>
            <a:ext cx="1800493" cy="307777"/>
          </a:xfrm>
          <a:prstGeom prst="rect">
            <a:avLst/>
          </a:prstGeom>
          <a:noFill/>
        </p:spPr>
        <p:txBody>
          <a:bodyPr wrap="none" rtlCol="0">
            <a:spAutoFit/>
          </a:bodyPr>
          <a:lstStyle/>
          <a:p>
            <a:r>
              <a:rPr lang="zh-CN" altLang="en-US" b="1" dirty="0">
                <a:solidFill>
                  <a:schemeClr val="bg2"/>
                </a:solidFill>
              </a:rPr>
              <a:t>（</a:t>
            </a:r>
            <a:r>
              <a:rPr lang="en-TW" b="1" dirty="0">
                <a:solidFill>
                  <a:schemeClr val="bg2"/>
                </a:solidFill>
              </a:rPr>
              <a:t>单子的反差对应</a:t>
            </a:r>
            <a:r>
              <a:rPr lang="zh-CN" altLang="en-US" b="1" dirty="0">
                <a:solidFill>
                  <a:schemeClr val="bg2"/>
                </a:solidFill>
              </a:rPr>
              <a:t>）</a:t>
            </a:r>
            <a:endParaRPr lang="en-TW" b="1" dirty="0">
              <a:solidFill>
                <a:schemeClr val="bg2"/>
              </a:solidFill>
            </a:endParaRPr>
          </a:p>
        </p:txBody>
      </p:sp>
    </p:spTree>
    <p:extLst>
      <p:ext uri="{BB962C8B-B14F-4D97-AF65-F5344CB8AC3E}">
        <p14:creationId xmlns:p14="http://schemas.microsoft.com/office/powerpoint/2010/main" val="3198147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299637"/>
            <a:ext cx="8520600" cy="3622319"/>
          </a:xfrm>
        </p:spPr>
        <p:txBody>
          <a:bodyPr/>
          <a:lstStyle/>
          <a:p>
            <a:pPr marL="0" indent="0" algn="ctr">
              <a:buNone/>
            </a:pPr>
            <a:r>
              <a:rPr lang="zh-CN" altLang="en-US" sz="2800" b="1" dirty="0">
                <a:latin typeface="Arial Rounded MT Bold" panose="020F0704030504030204" pitchFamily="34" charset="77"/>
              </a:rPr>
              <a:t>第一：范式所揭示的事物之本质</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US" sz="2800" b="1" dirty="0">
                <a:latin typeface="Arial Rounded MT Bold" panose="020F0704030504030204" pitchFamily="34" charset="77"/>
              </a:rPr>
              <a:t>第二：虽普遍但较少的事实判定（边界条件）</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US" sz="2800" b="1" dirty="0">
                <a:latin typeface="Arial Rounded MT Bold" panose="020F0704030504030204" pitchFamily="34" charset="77"/>
              </a:rPr>
              <a:t>第三：与实证数据相匹配的范式</a:t>
            </a:r>
            <a:endParaRPr lang="en-US" altLang="zh-CN" sz="2800" b="1"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r>
              <a:rPr lang="en-US" altLang="zh-CN" sz="2000" dirty="0">
                <a:latin typeface="Arial Rounded MT Bold" panose="020F0704030504030204" pitchFamily="34" charset="77"/>
              </a:rPr>
              <a:t>				</a:t>
            </a:r>
            <a:r>
              <a:rPr lang="zh-CN" altLang="en-US" sz="2000" dirty="0">
                <a:latin typeface="Arial Rounded MT Bold" panose="020F0704030504030204" pitchFamily="34" charset="77"/>
              </a:rPr>
              <a:t>科学革命的结构，中文翻译版 </a:t>
            </a:r>
            <a:r>
              <a:rPr lang="en-US" altLang="zh-CN" sz="2000" dirty="0">
                <a:latin typeface="Arial Rounded MT Bold" panose="020F0704030504030204" pitchFamily="34" charset="77"/>
              </a:rPr>
              <a:t>p21</a:t>
            </a:r>
            <a:r>
              <a:rPr lang="zh-CN" altLang="en-US" sz="2000" dirty="0">
                <a:latin typeface="Arial Rounded MT Bold" panose="020F0704030504030204" pitchFamily="34" charset="77"/>
              </a:rPr>
              <a:t>～</a:t>
            </a:r>
            <a:r>
              <a:rPr lang="en-US" altLang="zh-CN" sz="2000" dirty="0">
                <a:latin typeface="Arial Rounded MT Bold" panose="020F0704030504030204" pitchFamily="34" charset="77"/>
              </a:rPr>
              <a:t>p23</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10" name="Title 9">
            <a:extLst>
              <a:ext uri="{FF2B5EF4-FFF2-40B4-BE49-F238E27FC236}">
                <a16:creationId xmlns:a16="http://schemas.microsoft.com/office/drawing/2014/main" id="{99DE4E88-EA46-2748-ADD5-F2F7F55839F7}"/>
              </a:ext>
            </a:extLst>
          </p:cNvPr>
          <p:cNvSpPr>
            <a:spLocks noGrp="1"/>
          </p:cNvSpPr>
          <p:nvPr>
            <p:ph type="title"/>
          </p:nvPr>
        </p:nvSpPr>
        <p:spPr/>
        <p:txBody>
          <a:bodyPr/>
          <a:lstStyle/>
          <a:p>
            <a:pPr algn="ctr"/>
            <a:r>
              <a:rPr lang="en-TW" dirty="0"/>
              <a:t>科学研究的三个焦点</a:t>
            </a:r>
          </a:p>
        </p:txBody>
      </p:sp>
    </p:spTree>
    <p:extLst>
      <p:ext uri="{BB962C8B-B14F-4D97-AF65-F5344CB8AC3E}">
        <p14:creationId xmlns:p14="http://schemas.microsoft.com/office/powerpoint/2010/main" val="3685184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008094"/>
            <a:ext cx="8520600" cy="834097"/>
          </a:xfrm>
        </p:spPr>
        <p:txBody>
          <a:bodyPr/>
          <a:lstStyle/>
          <a:p>
            <a:pPr marL="0" indent="0" algn="ctr">
              <a:buNone/>
            </a:pPr>
            <a:r>
              <a:rPr lang="zh-CN" altLang="en-US" sz="3600" dirty="0">
                <a:latin typeface="Arial Rounded MT Bold" panose="020F0704030504030204" pitchFamily="34" charset="77"/>
              </a:rPr>
              <a:t>描述问题的格式，是否有一个通用的范式？</a:t>
            </a:r>
            <a:endParaRPr lang="en-US" altLang="zh-CN" sz="3600" dirty="0">
              <a:latin typeface="Arial Rounded MT Bold" panose="020F0704030504030204" pitchFamily="34" charset="77"/>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2750216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517447"/>
            <a:ext cx="8520600" cy="1970203"/>
          </a:xfrm>
        </p:spPr>
        <p:txBody>
          <a:bodyPr/>
          <a:lstStyle/>
          <a:p>
            <a:pPr marL="0" indent="0" algn="ctr">
              <a:buNone/>
            </a:pPr>
            <a:r>
              <a:rPr lang="zh-CN" altLang="en-US" sz="3600" dirty="0">
                <a:latin typeface="Arial Rounded MT Bold" panose="020F0704030504030204" pitchFamily="34" charset="77"/>
              </a:rPr>
              <a:t>“当范式被视为理所当然时，这些选择的问题可以被认为是有解的问题”</a:t>
            </a:r>
            <a:endParaRPr lang="en-US" altLang="zh-CN" sz="3600" dirty="0">
              <a:latin typeface="Arial Rounded MT Bold" panose="020F0704030504030204" pitchFamily="34" charset="77"/>
            </a:endParaRPr>
          </a:p>
          <a:p>
            <a:pPr marL="0" indent="0" algn="ctr">
              <a:buNone/>
            </a:pPr>
            <a:r>
              <a:rPr lang="zh-CN" altLang="en-US" sz="2000" dirty="0">
                <a:latin typeface="Arial Rounded MT Bold" panose="020F0704030504030204" pitchFamily="34" charset="77"/>
              </a:rPr>
              <a:t>     </a:t>
            </a:r>
            <a:r>
              <a:rPr lang="en-US" altLang="zh-CN" sz="2000" dirty="0">
                <a:latin typeface="Arial Rounded MT Bold" panose="020F0704030504030204" pitchFamily="34" charset="77"/>
              </a:rPr>
              <a:t>				</a:t>
            </a:r>
            <a:r>
              <a:rPr lang="zh-CN" altLang="en-US" sz="2000" dirty="0">
                <a:latin typeface="Arial Rounded MT Bold" panose="020F0704030504030204" pitchFamily="34" charset="77"/>
              </a:rPr>
              <a:t>科学革命的结构，中译版 </a:t>
            </a:r>
            <a:r>
              <a:rPr lang="en-US" altLang="zh-CN" sz="2000" dirty="0">
                <a:latin typeface="Arial Rounded MT Bold" panose="020F0704030504030204" pitchFamily="34" charset="77"/>
              </a:rPr>
              <a:t>p38</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10" name="Title 9">
            <a:extLst>
              <a:ext uri="{FF2B5EF4-FFF2-40B4-BE49-F238E27FC236}">
                <a16:creationId xmlns:a16="http://schemas.microsoft.com/office/drawing/2014/main" id="{99DE4E88-EA46-2748-ADD5-F2F7F55839F7}"/>
              </a:ext>
            </a:extLst>
          </p:cNvPr>
          <p:cNvSpPr>
            <a:spLocks noGrp="1"/>
          </p:cNvSpPr>
          <p:nvPr>
            <p:ph type="title"/>
          </p:nvPr>
        </p:nvSpPr>
        <p:spPr/>
        <p:txBody>
          <a:bodyPr/>
          <a:lstStyle/>
          <a:p>
            <a:pPr algn="ctr"/>
            <a:r>
              <a:rPr lang="zh-TW" altLang="en-US" dirty="0"/>
              <a:t>范式</a:t>
            </a:r>
            <a:r>
              <a:rPr lang="zh-CN" altLang="en-US" dirty="0"/>
              <a:t>：</a:t>
            </a:r>
            <a:r>
              <a:rPr lang="zh-TW" altLang="en-US" dirty="0"/>
              <a:t>选择问题的标准</a:t>
            </a:r>
            <a:endParaRPr lang="en-TW" dirty="0"/>
          </a:p>
        </p:txBody>
      </p:sp>
    </p:spTree>
    <p:extLst>
      <p:ext uri="{BB962C8B-B14F-4D97-AF65-F5344CB8AC3E}">
        <p14:creationId xmlns:p14="http://schemas.microsoft.com/office/powerpoint/2010/main" val="975025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1370567" y="1801906"/>
            <a:ext cx="6402865" cy="1353671"/>
          </a:xfrm>
        </p:spPr>
        <p:txBody>
          <a:bodyPr/>
          <a:lstStyle/>
          <a:p>
            <a:pPr marL="0" indent="0" algn="ctr">
              <a:buNone/>
            </a:pPr>
            <a:r>
              <a:rPr lang="zh-CN" altLang="en-US" sz="2800" b="1" dirty="0">
                <a:latin typeface="Arial Rounded MT Bold" panose="020F0704030504030204" pitchFamily="34" charset="77"/>
              </a:rPr>
              <a:t>“规则指导源于范式，但及时没有规则，范式仍能指导研究。”</a:t>
            </a:r>
            <a:endParaRPr lang="en-US" altLang="zh-CN" sz="2800" b="1"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r>
              <a:rPr lang="en-US" altLang="zh-CN" sz="2000" dirty="0">
                <a:latin typeface="Arial Rounded MT Bold" panose="020F0704030504030204" pitchFamily="34" charset="77"/>
              </a:rPr>
              <a:t>			</a:t>
            </a:r>
            <a:r>
              <a:rPr lang="zh-CN" altLang="en-US" sz="2000" dirty="0">
                <a:latin typeface="Arial Rounded MT Bold" panose="020F0704030504030204" pitchFamily="34" charset="77"/>
              </a:rPr>
              <a:t>科学革命的结构，中译版 </a:t>
            </a:r>
            <a:r>
              <a:rPr lang="en-TW" altLang="zh-CN" sz="2000" dirty="0">
                <a:latin typeface="Arial Rounded MT Bold" panose="020F0704030504030204" pitchFamily="34" charset="77"/>
              </a:rPr>
              <a:t>p39</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10" name="Title 9">
            <a:extLst>
              <a:ext uri="{FF2B5EF4-FFF2-40B4-BE49-F238E27FC236}">
                <a16:creationId xmlns:a16="http://schemas.microsoft.com/office/drawing/2014/main" id="{99DE4E88-EA46-2748-ADD5-F2F7F55839F7}"/>
              </a:ext>
            </a:extLst>
          </p:cNvPr>
          <p:cNvSpPr>
            <a:spLocks noGrp="1"/>
          </p:cNvSpPr>
          <p:nvPr>
            <p:ph type="title"/>
          </p:nvPr>
        </p:nvSpPr>
        <p:spPr/>
        <p:txBody>
          <a:bodyPr/>
          <a:lstStyle/>
          <a:p>
            <a:pPr algn="ctr"/>
            <a:r>
              <a:rPr lang="en-TW" dirty="0"/>
              <a:t>规则与范式</a:t>
            </a:r>
          </a:p>
        </p:txBody>
      </p:sp>
    </p:spTree>
    <p:extLst>
      <p:ext uri="{BB962C8B-B14F-4D97-AF65-F5344CB8AC3E}">
        <p14:creationId xmlns:p14="http://schemas.microsoft.com/office/powerpoint/2010/main" val="1468161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故事背景与故事板</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544312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故事板的科学元素</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724002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008094"/>
            <a:ext cx="8520600" cy="834097"/>
          </a:xfrm>
        </p:spPr>
        <p:txBody>
          <a:bodyPr/>
          <a:lstStyle/>
          <a:p>
            <a:pPr marL="0" indent="0" algn="ctr">
              <a:buNone/>
            </a:pPr>
            <a:r>
              <a:rPr lang="zh-CN" altLang="en-US" sz="3600" dirty="0">
                <a:latin typeface="Arial Rounded MT Bold" panose="020F0704030504030204" pitchFamily="34" charset="77"/>
              </a:rPr>
              <a:t>逻辑模型是否能成为描述问题的范式？</a:t>
            </a:r>
            <a:endParaRPr lang="en-US" altLang="zh-CN" sz="3600" dirty="0">
              <a:latin typeface="Arial Rounded MT Bold" panose="020F0704030504030204" pitchFamily="34" charset="77"/>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4138649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4A525CD-37CD-054F-8592-ED76F9721ED4}"/>
              </a:ext>
            </a:extLst>
          </p:cNvPr>
          <p:cNvSpPr txBox="1"/>
          <p:nvPr/>
        </p:nvSpPr>
        <p:spPr>
          <a:xfrm>
            <a:off x="1782479" y="42976"/>
            <a:ext cx="5218095" cy="584775"/>
          </a:xfrm>
          <a:prstGeom prst="rect">
            <a:avLst/>
          </a:prstGeom>
          <a:noFill/>
        </p:spPr>
        <p:txBody>
          <a:bodyPr wrap="none" rtlCol="0">
            <a:spAutoFit/>
          </a:bodyPr>
          <a:lstStyle/>
          <a:p>
            <a:r>
              <a:rPr lang="en-TW" sz="3200" dirty="0">
                <a:solidFill>
                  <a:srgbClr val="FF0000"/>
                </a:solidFill>
              </a:rPr>
              <a:t>A Logic Model is a Function</a:t>
            </a:r>
          </a:p>
        </p:txBody>
      </p:sp>
    </p:spTree>
    <p:extLst>
      <p:ext uri="{BB962C8B-B14F-4D97-AF65-F5344CB8AC3E}">
        <p14:creationId xmlns:p14="http://schemas.microsoft.com/office/powerpoint/2010/main" val="2757370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595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615355"/>
            <a:ext cx="8520600" cy="572700"/>
          </a:xfrm>
        </p:spPr>
        <p:txBody>
          <a:bodyPr/>
          <a:lstStyle/>
          <a:p>
            <a:pPr algn="ctr"/>
            <a:r>
              <a:rPr lang="zh-TW" altLang="en-US" dirty="0"/>
              <a:t>逻辑模型的</a:t>
            </a:r>
            <a:r>
              <a:rPr lang="en-US" dirty="0"/>
              <a:t>Wiki Template</a:t>
            </a: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6" name="Picture 5">
            <a:extLst>
              <a:ext uri="{FF2B5EF4-FFF2-40B4-BE49-F238E27FC236}">
                <a16:creationId xmlns:a16="http://schemas.microsoft.com/office/drawing/2014/main" id="{A173C429-6B88-BA4C-92FD-D9ED05E3CD3A}"/>
              </a:ext>
            </a:extLst>
          </p:cNvPr>
          <p:cNvPicPr>
            <a:picLocks noChangeAspect="1"/>
          </p:cNvPicPr>
          <p:nvPr/>
        </p:nvPicPr>
        <p:blipFill>
          <a:blip r:embed="rId3"/>
          <a:stretch>
            <a:fillRect/>
          </a:stretch>
        </p:blipFill>
        <p:spPr>
          <a:xfrm>
            <a:off x="0" y="1347097"/>
            <a:ext cx="9144000" cy="2722574"/>
          </a:xfrm>
          <a:prstGeom prst="rect">
            <a:avLst/>
          </a:prstGeom>
        </p:spPr>
      </p:pic>
    </p:spTree>
    <p:extLst>
      <p:ext uri="{BB962C8B-B14F-4D97-AF65-F5344CB8AC3E}">
        <p14:creationId xmlns:p14="http://schemas.microsoft.com/office/powerpoint/2010/main" val="393938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069589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467201"/>
            <a:ext cx="8520600" cy="572700"/>
          </a:xfrm>
        </p:spPr>
        <p:txBody>
          <a:bodyPr/>
          <a:lstStyle/>
          <a:p>
            <a:pPr algn="ctr"/>
            <a:r>
              <a:rPr lang="zh-TW" altLang="en-US" sz="2400" dirty="0"/>
              <a:t>达标条件</a:t>
            </a:r>
            <a:r>
              <a:rPr lang="en-US" altLang="zh-TW" sz="2400" dirty="0"/>
              <a:t>(Success Criteria)</a:t>
            </a:r>
            <a:r>
              <a:rPr lang="zh-TW" altLang="en-US" sz="2400" dirty="0"/>
              <a:t>与实践手段</a:t>
            </a:r>
            <a:r>
              <a:rPr lang="en-US" altLang="zh-TW" sz="2400" dirty="0"/>
              <a:t>(Implementation)</a:t>
            </a:r>
            <a:br>
              <a:rPr lang="en-US" altLang="zh-TW" sz="2400" dirty="0"/>
            </a:br>
            <a:r>
              <a:rPr lang="zh-TW" altLang="en-US" sz="2400" dirty="0"/>
              <a:t>的</a:t>
            </a:r>
            <a:r>
              <a:rPr lang="en-US" sz="2400" dirty="0" err="1"/>
              <a:t>依存关系</a:t>
            </a:r>
            <a:endParaRPr lang="en-TW" sz="2400"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6" name="Picture 5">
            <a:extLst>
              <a:ext uri="{FF2B5EF4-FFF2-40B4-BE49-F238E27FC236}">
                <a16:creationId xmlns:a16="http://schemas.microsoft.com/office/drawing/2014/main" id="{A173C429-6B88-BA4C-92FD-D9ED05E3CD3A}"/>
              </a:ext>
            </a:extLst>
          </p:cNvPr>
          <p:cNvPicPr>
            <a:picLocks noChangeAspect="1"/>
          </p:cNvPicPr>
          <p:nvPr/>
        </p:nvPicPr>
        <p:blipFill>
          <a:blip r:embed="rId3"/>
          <a:stretch>
            <a:fillRect/>
          </a:stretch>
        </p:blipFill>
        <p:spPr>
          <a:xfrm>
            <a:off x="0" y="1347097"/>
            <a:ext cx="9144000" cy="2722574"/>
          </a:xfrm>
          <a:prstGeom prst="rect">
            <a:avLst/>
          </a:prstGeom>
        </p:spPr>
      </p:pic>
      <p:sp>
        <p:nvSpPr>
          <p:cNvPr id="3" name="Rectangle 2">
            <a:extLst>
              <a:ext uri="{FF2B5EF4-FFF2-40B4-BE49-F238E27FC236}">
                <a16:creationId xmlns:a16="http://schemas.microsoft.com/office/drawing/2014/main" id="{AD3499C4-F389-144C-8089-A483D03E9F51}"/>
              </a:ext>
            </a:extLst>
          </p:cNvPr>
          <p:cNvSpPr/>
          <p:nvPr/>
        </p:nvSpPr>
        <p:spPr>
          <a:xfrm>
            <a:off x="311700" y="2333297"/>
            <a:ext cx="8709458" cy="127175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4130347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467201"/>
            <a:ext cx="8520600" cy="572700"/>
          </a:xfrm>
        </p:spPr>
        <p:txBody>
          <a:bodyPr/>
          <a:lstStyle/>
          <a:p>
            <a:pPr algn="ctr"/>
            <a:r>
              <a:rPr lang="zh-TW" altLang="en-US" sz="2400" dirty="0"/>
              <a:t>边界条件</a:t>
            </a:r>
            <a:r>
              <a:rPr lang="en-US" altLang="zh-TW" sz="2400" dirty="0"/>
              <a:t>(</a:t>
            </a:r>
            <a:r>
              <a:rPr lang="en-US" altLang="zh-TW" sz="2400" dirty="0" err="1"/>
              <a:t>Bounary</a:t>
            </a:r>
            <a:r>
              <a:rPr lang="en-US" altLang="zh-TW" sz="2400" dirty="0"/>
              <a:t> Condition) </a:t>
            </a:r>
            <a:r>
              <a:rPr lang="zh-TW" altLang="en-US" sz="2400" dirty="0"/>
              <a:t>等同</a:t>
            </a:r>
            <a:br>
              <a:rPr lang="en-US" altLang="zh-TW" sz="2400" dirty="0"/>
            </a:br>
            <a:r>
              <a:rPr lang="zh-TW" altLang="en-US" sz="2400" dirty="0"/>
              <a:t>函数的例外处理</a:t>
            </a:r>
            <a:r>
              <a:rPr lang="zh-CN" altLang="en-US" sz="2400" dirty="0"/>
              <a:t>（</a:t>
            </a:r>
            <a:r>
              <a:rPr lang="en-US" altLang="zh-CN" sz="2400" dirty="0"/>
              <a:t>Exception Handling)</a:t>
            </a:r>
            <a:endParaRPr lang="en-TW" sz="2400"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5" name="Picture 4">
            <a:extLst>
              <a:ext uri="{FF2B5EF4-FFF2-40B4-BE49-F238E27FC236}">
                <a16:creationId xmlns:a16="http://schemas.microsoft.com/office/drawing/2014/main" id="{47B212D0-5274-8C4F-9F67-2665DEA60936}"/>
              </a:ext>
            </a:extLst>
          </p:cNvPr>
          <p:cNvPicPr>
            <a:picLocks noChangeAspect="1"/>
          </p:cNvPicPr>
          <p:nvPr/>
        </p:nvPicPr>
        <p:blipFill rotWithShape="1">
          <a:blip r:embed="rId3"/>
          <a:srcRect t="86302"/>
          <a:stretch/>
        </p:blipFill>
        <p:spPr>
          <a:xfrm>
            <a:off x="2827391" y="3930397"/>
            <a:ext cx="3489218" cy="417007"/>
          </a:xfrm>
          <a:prstGeom prst="rect">
            <a:avLst/>
          </a:prstGeom>
        </p:spPr>
      </p:pic>
      <p:pic>
        <p:nvPicPr>
          <p:cNvPr id="20" name="Picture 19">
            <a:extLst>
              <a:ext uri="{FF2B5EF4-FFF2-40B4-BE49-F238E27FC236}">
                <a16:creationId xmlns:a16="http://schemas.microsoft.com/office/drawing/2014/main" id="{91FFB7B5-0421-C745-884E-761270217BEA}"/>
              </a:ext>
            </a:extLst>
          </p:cNvPr>
          <p:cNvPicPr>
            <a:picLocks noChangeAspect="1"/>
          </p:cNvPicPr>
          <p:nvPr/>
        </p:nvPicPr>
        <p:blipFill rotWithShape="1">
          <a:blip r:embed="rId3"/>
          <a:srcRect b="13689"/>
          <a:stretch/>
        </p:blipFill>
        <p:spPr>
          <a:xfrm>
            <a:off x="2827391" y="1451755"/>
            <a:ext cx="3489218" cy="1754265"/>
          </a:xfrm>
          <a:prstGeom prst="rect">
            <a:avLst/>
          </a:prstGeom>
        </p:spPr>
      </p:pic>
      <p:sp>
        <p:nvSpPr>
          <p:cNvPr id="19" name="Down Arrow Callout 18">
            <a:extLst>
              <a:ext uri="{FF2B5EF4-FFF2-40B4-BE49-F238E27FC236}">
                <a16:creationId xmlns:a16="http://schemas.microsoft.com/office/drawing/2014/main" id="{BBBFE691-FEE2-5A46-82C0-A465863A9D9C}"/>
              </a:ext>
            </a:extLst>
          </p:cNvPr>
          <p:cNvSpPr/>
          <p:nvPr/>
        </p:nvSpPr>
        <p:spPr>
          <a:xfrm>
            <a:off x="2719346" y="1537746"/>
            <a:ext cx="3689405" cy="2515164"/>
          </a:xfrm>
          <a:prstGeom prst="downArrowCallout">
            <a:avLst>
              <a:gd name="adj1" fmla="val 14640"/>
              <a:gd name="adj2" fmla="val 15574"/>
              <a:gd name="adj3" fmla="val 25000"/>
              <a:gd name="adj4" fmla="val 67435"/>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63693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Perspectives of Category Theorists</a:t>
            </a:r>
            <a:br>
              <a:rPr lang="en-US" dirty="0"/>
            </a:br>
            <a:r>
              <a:rPr lang="en-US" dirty="0"/>
              <a:t>(</a:t>
            </a:r>
            <a:r>
              <a:rPr lang="en-US" dirty="0" err="1"/>
              <a:t>Yoneda</a:t>
            </a:r>
            <a:r>
              <a:rPr lang="en-US" dirty="0"/>
              <a:t> Perspective)</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5FFD65-CDF2-9D42-839B-229FACC408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724" y="1562451"/>
            <a:ext cx="2824758" cy="2544438"/>
          </a:xfrm>
          <a:prstGeom prst="rect">
            <a:avLst/>
          </a:prstGeom>
        </p:spPr>
      </p:pic>
      <p:pic>
        <p:nvPicPr>
          <p:cNvPr id="4" name="Picture 3">
            <a:hlinkClick r:id="rId4"/>
            <a:extLst>
              <a:ext uri="{FF2B5EF4-FFF2-40B4-BE49-F238E27FC236}">
                <a16:creationId xmlns:a16="http://schemas.microsoft.com/office/drawing/2014/main" id="{9EBF85AC-C4D6-314D-BC81-87236D5D8E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59621" y="1569677"/>
            <a:ext cx="2824758" cy="2544438"/>
          </a:xfrm>
          <a:prstGeom prst="rect">
            <a:avLst/>
          </a:prstGeom>
        </p:spPr>
      </p:pic>
      <p:pic>
        <p:nvPicPr>
          <p:cNvPr id="6" name="Picture 5">
            <a:hlinkClick r:id="rId6"/>
            <a:extLst>
              <a:ext uri="{FF2B5EF4-FFF2-40B4-BE49-F238E27FC236}">
                <a16:creationId xmlns:a16="http://schemas.microsoft.com/office/drawing/2014/main" id="{CCEC1646-C255-FC40-9897-CC0E7475A25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12519" y="1562451"/>
            <a:ext cx="2824757" cy="2544438"/>
          </a:xfrm>
          <a:prstGeom prst="rect">
            <a:avLst/>
          </a:prstGeom>
        </p:spPr>
      </p:pic>
      <p:sp>
        <p:nvSpPr>
          <p:cNvPr id="7" name="Rectangle 6">
            <a:extLst>
              <a:ext uri="{FF2B5EF4-FFF2-40B4-BE49-F238E27FC236}">
                <a16:creationId xmlns:a16="http://schemas.microsoft.com/office/drawing/2014/main" id="{BD83F57B-7014-D043-838C-8DB0A4858985}"/>
              </a:ext>
            </a:extLst>
          </p:cNvPr>
          <p:cNvSpPr/>
          <p:nvPr/>
        </p:nvSpPr>
        <p:spPr>
          <a:xfrm>
            <a:off x="3436883" y="4296735"/>
            <a:ext cx="5218386" cy="738664"/>
          </a:xfrm>
          <a:prstGeom prst="rect">
            <a:avLst/>
          </a:prstGeom>
        </p:spPr>
        <p:txBody>
          <a:bodyPr wrap="square">
            <a:spAutoFit/>
          </a:bodyPr>
          <a:lstStyle/>
          <a:p>
            <a:r>
              <a:rPr lang="en-US" dirty="0" err="1">
                <a:latin typeface="Lora"/>
              </a:rPr>
              <a:t>Yoneda</a:t>
            </a:r>
            <a:r>
              <a:rPr lang="en-US" dirty="0">
                <a:latin typeface="Lora"/>
              </a:rPr>
              <a:t> lemma implies: </a:t>
            </a:r>
          </a:p>
          <a:p>
            <a:r>
              <a:rPr lang="en-US" b="1" dirty="0">
                <a:latin typeface="Lora"/>
              </a:rPr>
              <a:t>all</a:t>
            </a:r>
            <a:r>
              <a:rPr lang="en-US" dirty="0">
                <a:latin typeface="Lora"/>
              </a:rPr>
              <a:t> vantage points give </a:t>
            </a:r>
            <a:r>
              <a:rPr lang="en-US" b="1" dirty="0">
                <a:latin typeface="Lora"/>
              </a:rPr>
              <a:t>all</a:t>
            </a:r>
            <a:r>
              <a:rPr lang="en-US" dirty="0">
                <a:latin typeface="Lora"/>
              </a:rPr>
              <a:t>  information.</a:t>
            </a:r>
          </a:p>
          <a:p>
            <a:r>
              <a:rPr lang="en-US" dirty="0">
                <a:latin typeface="Lora"/>
              </a:rPr>
              <a:t>	- excerpt from </a:t>
            </a:r>
            <a:r>
              <a:rPr lang="en-US" dirty="0">
                <a:latin typeface="Lora"/>
                <a:hlinkClick r:id="rId8"/>
              </a:rPr>
              <a:t>Math3ma</a:t>
            </a:r>
            <a:endParaRPr lang="en-US" dirty="0">
              <a:latin typeface="Lora"/>
            </a:endParaRPr>
          </a:p>
        </p:txBody>
      </p:sp>
    </p:spTree>
    <p:extLst>
      <p:ext uri="{BB962C8B-B14F-4D97-AF65-F5344CB8AC3E}">
        <p14:creationId xmlns:p14="http://schemas.microsoft.com/office/powerpoint/2010/main" val="3801557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306265" y="443715"/>
            <a:ext cx="8531503" cy="646331"/>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A General Theory of Natural Equivalences</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12" name="Picture 2" descr="amuel Eilenberg MFO.jpeg">
            <a:hlinkClick r:id="rId2"/>
            <a:extLst>
              <a:ext uri="{FF2B5EF4-FFF2-40B4-BE49-F238E27FC236}">
                <a16:creationId xmlns:a16="http://schemas.microsoft.com/office/drawing/2014/main" id="{F0140A81-771B-A54E-AF5D-77998C1766E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39975" y="989194"/>
            <a:ext cx="897760" cy="13139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hlinkClick r:id="rId4"/>
            <a:extLst>
              <a:ext uri="{FF2B5EF4-FFF2-40B4-BE49-F238E27FC236}">
                <a16:creationId xmlns:a16="http://schemas.microsoft.com/office/drawing/2014/main" id="{F40D0BCC-0FAA-4042-8124-69C38ACA16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265" y="1883831"/>
            <a:ext cx="3678093" cy="2946494"/>
          </a:xfrm>
          <a:prstGeom prst="rect">
            <a:avLst/>
          </a:prstGeom>
        </p:spPr>
      </p:pic>
      <p:sp>
        <p:nvSpPr>
          <p:cNvPr id="3" name="TextBox 2">
            <a:extLst>
              <a:ext uri="{FF2B5EF4-FFF2-40B4-BE49-F238E27FC236}">
                <a16:creationId xmlns:a16="http://schemas.microsoft.com/office/drawing/2014/main" id="{6985647D-665C-C24A-B61E-EBE438250249}"/>
              </a:ext>
            </a:extLst>
          </p:cNvPr>
          <p:cNvSpPr txBox="1"/>
          <p:nvPr/>
        </p:nvSpPr>
        <p:spPr>
          <a:xfrm>
            <a:off x="2163328" y="4830325"/>
            <a:ext cx="5405647" cy="307777"/>
          </a:xfrm>
          <a:prstGeom prst="rect">
            <a:avLst/>
          </a:prstGeom>
          <a:noFill/>
        </p:spPr>
        <p:txBody>
          <a:bodyPr wrap="none" rtlCol="0">
            <a:spAutoFit/>
          </a:bodyPr>
          <a:lstStyle/>
          <a:p>
            <a:r>
              <a:rPr lang="en-TW" dirty="0"/>
              <a:t>Mac Lane and Eilenburg founded Category Theory with this paper.</a:t>
            </a:r>
          </a:p>
        </p:txBody>
      </p:sp>
      <p:pic>
        <p:nvPicPr>
          <p:cNvPr id="4" name="Picture 3">
            <a:hlinkClick r:id="rId6"/>
            <a:extLst>
              <a:ext uri="{FF2B5EF4-FFF2-40B4-BE49-F238E27FC236}">
                <a16:creationId xmlns:a16="http://schemas.microsoft.com/office/drawing/2014/main" id="{B88E279D-91FB-1748-A8CC-5527EB3313C6}"/>
              </a:ext>
            </a:extLst>
          </p:cNvPr>
          <p:cNvPicPr>
            <a:picLocks noChangeAspect="1"/>
          </p:cNvPicPr>
          <p:nvPr/>
        </p:nvPicPr>
        <p:blipFill>
          <a:blip r:embed="rId7"/>
          <a:stretch>
            <a:fillRect/>
          </a:stretch>
        </p:blipFill>
        <p:spPr>
          <a:xfrm>
            <a:off x="4918768" y="994132"/>
            <a:ext cx="2754274" cy="3876015"/>
          </a:xfrm>
          <a:prstGeom prst="rect">
            <a:avLst/>
          </a:prstGeom>
        </p:spPr>
      </p:pic>
      <p:pic>
        <p:nvPicPr>
          <p:cNvPr id="15" name="Picture 14">
            <a:extLst>
              <a:ext uri="{FF2B5EF4-FFF2-40B4-BE49-F238E27FC236}">
                <a16:creationId xmlns:a16="http://schemas.microsoft.com/office/drawing/2014/main" id="{0075137A-698D-2E4F-979B-A5392129833F}"/>
              </a:ext>
            </a:extLst>
          </p:cNvPr>
          <p:cNvPicPr>
            <a:picLocks noChangeAspect="1"/>
          </p:cNvPicPr>
          <p:nvPr/>
        </p:nvPicPr>
        <p:blipFill>
          <a:blip r:embed="rId8"/>
          <a:stretch>
            <a:fillRect/>
          </a:stretch>
        </p:blipFill>
        <p:spPr>
          <a:xfrm>
            <a:off x="2598016" y="1351742"/>
            <a:ext cx="2073039" cy="3129883"/>
          </a:xfrm>
          <a:prstGeom prst="rect">
            <a:avLst/>
          </a:prstGeom>
          <a:ln>
            <a:solidFill>
              <a:schemeClr val="tx1"/>
            </a:solidFill>
          </a:ln>
        </p:spPr>
      </p:pic>
      <p:pic>
        <p:nvPicPr>
          <p:cNvPr id="13" name="Picture 4" descr="aunders MacLane.jpg">
            <a:hlinkClick r:id="rId9"/>
            <a:extLst>
              <a:ext uri="{FF2B5EF4-FFF2-40B4-BE49-F238E27FC236}">
                <a16:creationId xmlns:a16="http://schemas.microsoft.com/office/drawing/2014/main" id="{2A915AC4-F123-1C49-A349-2B8E65AA645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02198" y="989196"/>
            <a:ext cx="929513" cy="131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02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470511" y="1896119"/>
            <a:ext cx="620297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3200" dirty="0">
                <a:solidFill>
                  <a:schemeClr val="tx1"/>
                </a:solidFill>
                <a:latin typeface="+mj-lt"/>
                <a:ea typeface="STXinwei" panose="02010800040101010101" pitchFamily="2" charset="-122"/>
              </a:rPr>
              <a:t>The most general possible way to name things consistently!</a:t>
            </a:r>
          </a:p>
        </p:txBody>
      </p:sp>
      <p:sp>
        <p:nvSpPr>
          <p:cNvPr id="2" name="矩形 1">
            <a:extLst>
              <a:ext uri="{FF2B5EF4-FFF2-40B4-BE49-F238E27FC236}">
                <a16:creationId xmlns:a16="http://schemas.microsoft.com/office/drawing/2014/main" id="{8AB0F40E-60D7-4485-A1C7-021DE55F5838}"/>
              </a:ext>
            </a:extLst>
          </p:cNvPr>
          <p:cNvSpPr/>
          <p:nvPr/>
        </p:nvSpPr>
        <p:spPr>
          <a:xfrm>
            <a:off x="1093323" y="443715"/>
            <a:ext cx="6957354" cy="1015663"/>
          </a:xfrm>
          <a:prstGeom prst="rect">
            <a:avLst/>
          </a:prstGeom>
        </p:spPr>
        <p:txBody>
          <a:bodyPr wrap="none">
            <a:spAutoFit/>
          </a:bodyPr>
          <a:lstStyle/>
          <a:p>
            <a:pPr algn="ctr" defTabSz="685800">
              <a:buClrTx/>
            </a:pPr>
            <a:r>
              <a:rPr lang="en-US" altLang="zh-CN" sz="6000" kern="1200" dirty="0">
                <a:solidFill>
                  <a:schemeClr val="tx1"/>
                </a:solidFill>
                <a:latin typeface="STXinwei" panose="02010800040101010101" pitchFamily="2" charset="-122"/>
                <a:ea typeface="STXinwei" panose="02010800040101010101" pitchFamily="2" charset="-122"/>
                <a:cs typeface="+mn-cs"/>
              </a:rPr>
              <a:t>Universal Constructs</a:t>
            </a:r>
            <a:endParaRPr lang="en-US" sz="6000" kern="1200" dirty="0">
              <a:solidFill>
                <a:schemeClr val="tx1"/>
              </a:solidFill>
              <a:latin typeface="Calibri"/>
              <a:ea typeface="+mn-ea"/>
              <a:cs typeface="+mn-cs"/>
            </a:endParaRPr>
          </a:p>
        </p:txBody>
      </p:sp>
      <p:pic>
        <p:nvPicPr>
          <p:cNvPr id="5" name="Picture 4">
            <a:hlinkClick r:id="rId2"/>
            <a:extLst>
              <a:ext uri="{FF2B5EF4-FFF2-40B4-BE49-F238E27FC236}">
                <a16:creationId xmlns:a16="http://schemas.microsoft.com/office/drawing/2014/main" id="{1131AF74-BA80-3E41-A07E-D8981F5BDFF4}"/>
              </a:ext>
            </a:extLst>
          </p:cNvPr>
          <p:cNvPicPr>
            <a:picLocks noChangeAspect="1"/>
          </p:cNvPicPr>
          <p:nvPr/>
        </p:nvPicPr>
        <p:blipFill>
          <a:blip r:embed="rId3"/>
          <a:stretch>
            <a:fillRect/>
          </a:stretch>
        </p:blipFill>
        <p:spPr>
          <a:xfrm>
            <a:off x="7528187" y="1628247"/>
            <a:ext cx="1308099" cy="1889476"/>
          </a:xfrm>
          <a:prstGeom prst="rect">
            <a:avLst/>
          </a:prstGeom>
        </p:spPr>
      </p:pic>
      <p:pic>
        <p:nvPicPr>
          <p:cNvPr id="6" name="Picture 5">
            <a:hlinkClick r:id="rId4"/>
            <a:extLst>
              <a:ext uri="{FF2B5EF4-FFF2-40B4-BE49-F238E27FC236}">
                <a16:creationId xmlns:a16="http://schemas.microsoft.com/office/drawing/2014/main" id="{6E1DA21F-0F9C-EA46-A3BA-239552F24201}"/>
              </a:ext>
            </a:extLst>
          </p:cNvPr>
          <p:cNvPicPr>
            <a:picLocks noChangeAspect="1"/>
          </p:cNvPicPr>
          <p:nvPr/>
        </p:nvPicPr>
        <p:blipFill>
          <a:blip r:embed="rId5"/>
          <a:stretch>
            <a:fillRect/>
          </a:stretch>
        </p:blipFill>
        <p:spPr>
          <a:xfrm>
            <a:off x="7528188" y="3894438"/>
            <a:ext cx="1308100" cy="1079500"/>
          </a:xfrm>
          <a:prstGeom prst="rect">
            <a:avLst/>
          </a:prstGeom>
        </p:spPr>
      </p:pic>
      <p:sp>
        <p:nvSpPr>
          <p:cNvPr id="7" name="TextBox 6">
            <a:extLst>
              <a:ext uri="{FF2B5EF4-FFF2-40B4-BE49-F238E27FC236}">
                <a16:creationId xmlns:a16="http://schemas.microsoft.com/office/drawing/2014/main" id="{431AD50D-ADE9-4C43-A495-9DCB711EF356}"/>
              </a:ext>
            </a:extLst>
          </p:cNvPr>
          <p:cNvSpPr txBox="1"/>
          <p:nvPr/>
        </p:nvSpPr>
        <p:spPr>
          <a:xfrm>
            <a:off x="1862663" y="3807425"/>
            <a:ext cx="5418667" cy="954107"/>
          </a:xfrm>
          <a:prstGeom prst="rect">
            <a:avLst/>
          </a:prstGeom>
          <a:noFill/>
        </p:spPr>
        <p:txBody>
          <a:bodyPr wrap="square" rtlCol="0">
            <a:spAutoFit/>
          </a:bodyPr>
          <a:lstStyle/>
          <a:p>
            <a:pPr algn="ctr"/>
            <a:r>
              <a:rPr lang="en-TW" dirty="0"/>
              <a:t>Based on </a:t>
            </a:r>
            <a:r>
              <a:rPr lang="en-TW" dirty="0">
                <a:hlinkClick r:id="rId6"/>
              </a:rPr>
              <a:t>Univalence Foundations </a:t>
            </a:r>
            <a:r>
              <a:rPr lang="en-TW" dirty="0"/>
              <a:t>and the </a:t>
            </a:r>
            <a:r>
              <a:rPr lang="en-TW" dirty="0">
                <a:hlinkClick r:id="rId7"/>
              </a:rPr>
              <a:t>Coq</a:t>
            </a:r>
            <a:r>
              <a:rPr lang="en-TW" dirty="0"/>
              <a:t> Proof assistant, </a:t>
            </a:r>
            <a:r>
              <a:rPr lang="en-TW" dirty="0">
                <a:hlinkClick r:id="rId8"/>
              </a:rPr>
              <a:t>Voevodsky</a:t>
            </a:r>
            <a:r>
              <a:rPr lang="en-TW" dirty="0"/>
              <a:t> created a path to organize mathematical knowledge in a computable language based on ”Higher Category Theory”, also known as Homotopy Type T</a:t>
            </a:r>
            <a:r>
              <a:rPr lang="en-US" dirty="0"/>
              <a:t>h</a:t>
            </a:r>
            <a:r>
              <a:rPr lang="en-TW" dirty="0"/>
              <a:t>eory.</a:t>
            </a:r>
          </a:p>
        </p:txBody>
      </p:sp>
      <p:pic>
        <p:nvPicPr>
          <p:cNvPr id="8" name="Picture 7">
            <a:hlinkClick r:id="rId7"/>
            <a:extLst>
              <a:ext uri="{FF2B5EF4-FFF2-40B4-BE49-F238E27FC236}">
                <a16:creationId xmlns:a16="http://schemas.microsoft.com/office/drawing/2014/main" id="{C95366CC-4B23-3D43-88B6-08D3CD51CF7A}"/>
              </a:ext>
            </a:extLst>
          </p:cNvPr>
          <p:cNvPicPr>
            <a:picLocks noChangeAspect="1"/>
          </p:cNvPicPr>
          <p:nvPr/>
        </p:nvPicPr>
        <p:blipFill>
          <a:blip r:embed="rId9"/>
          <a:stretch>
            <a:fillRect/>
          </a:stretch>
        </p:blipFill>
        <p:spPr>
          <a:xfrm>
            <a:off x="910191" y="3894437"/>
            <a:ext cx="622300" cy="952500"/>
          </a:xfrm>
          <a:prstGeom prst="rect">
            <a:avLst/>
          </a:prstGeom>
        </p:spPr>
      </p:pic>
      <p:sp>
        <p:nvSpPr>
          <p:cNvPr id="9" name="TextBox 8">
            <a:extLst>
              <a:ext uri="{FF2B5EF4-FFF2-40B4-BE49-F238E27FC236}">
                <a16:creationId xmlns:a16="http://schemas.microsoft.com/office/drawing/2014/main" id="{0D774A61-B9B1-034A-A783-5893C45FC33D}"/>
              </a:ext>
            </a:extLst>
          </p:cNvPr>
          <p:cNvSpPr txBox="1"/>
          <p:nvPr/>
        </p:nvSpPr>
        <p:spPr>
          <a:xfrm>
            <a:off x="87871" y="3284205"/>
            <a:ext cx="2265364" cy="523220"/>
          </a:xfrm>
          <a:prstGeom prst="rect">
            <a:avLst/>
          </a:prstGeom>
          <a:noFill/>
        </p:spPr>
        <p:txBody>
          <a:bodyPr wrap="none" rtlCol="0">
            <a:spAutoFit/>
          </a:bodyPr>
          <a:lstStyle/>
          <a:p>
            <a:pPr algn="ctr"/>
            <a:r>
              <a:rPr lang="en-TW" dirty="0">
                <a:hlinkClick r:id="rId7"/>
              </a:rPr>
              <a:t>Coq</a:t>
            </a:r>
            <a:r>
              <a:rPr lang="en-TW" dirty="0"/>
              <a:t>: </a:t>
            </a:r>
          </a:p>
          <a:p>
            <a:pPr algn="ctr"/>
            <a:r>
              <a:rPr lang="en-TW" dirty="0"/>
              <a:t>Interactive Proof Assistant</a:t>
            </a:r>
          </a:p>
        </p:txBody>
      </p:sp>
      <p:pic>
        <p:nvPicPr>
          <p:cNvPr id="11" name="Picture 10">
            <a:hlinkClick r:id="rId10"/>
            <a:extLst>
              <a:ext uri="{FF2B5EF4-FFF2-40B4-BE49-F238E27FC236}">
                <a16:creationId xmlns:a16="http://schemas.microsoft.com/office/drawing/2014/main" id="{96A4A0AF-CDAF-8240-AFB8-AE897B7B2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41481" y="2101849"/>
            <a:ext cx="1503683" cy="939802"/>
          </a:xfrm>
          <a:prstGeom prst="rect">
            <a:avLst/>
          </a:prstGeom>
        </p:spPr>
      </p:pic>
    </p:spTree>
    <p:extLst>
      <p:ext uri="{BB962C8B-B14F-4D97-AF65-F5344CB8AC3E}">
        <p14:creationId xmlns:p14="http://schemas.microsoft.com/office/powerpoint/2010/main" val="314827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211662" y="288326"/>
            <a:ext cx="8720667" cy="120032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The Story behind Univalent Foundation and its roots in Category Theory</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4" name="Picture 3">
            <a:hlinkClick r:id="rId2"/>
            <a:extLst>
              <a:ext uri="{FF2B5EF4-FFF2-40B4-BE49-F238E27FC236}">
                <a16:creationId xmlns:a16="http://schemas.microsoft.com/office/drawing/2014/main" id="{EBA3A804-084D-5D44-8561-E4C83C23F7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157" y="1523475"/>
            <a:ext cx="5567820" cy="3331699"/>
          </a:xfrm>
          <a:prstGeom prst="rect">
            <a:avLst/>
          </a:prstGeom>
        </p:spPr>
      </p:pic>
      <p:pic>
        <p:nvPicPr>
          <p:cNvPr id="12" name="Picture 11">
            <a:hlinkClick r:id="rId4"/>
            <a:extLst>
              <a:ext uri="{FF2B5EF4-FFF2-40B4-BE49-F238E27FC236}">
                <a16:creationId xmlns:a16="http://schemas.microsoft.com/office/drawing/2014/main" id="{A842AA9E-A11F-9D4A-B2FC-3EF57E0C4A6C}"/>
              </a:ext>
            </a:extLst>
          </p:cNvPr>
          <p:cNvPicPr>
            <a:picLocks noChangeAspect="1"/>
          </p:cNvPicPr>
          <p:nvPr/>
        </p:nvPicPr>
        <p:blipFill>
          <a:blip r:embed="rId5"/>
          <a:stretch>
            <a:fillRect/>
          </a:stretch>
        </p:blipFill>
        <p:spPr>
          <a:xfrm>
            <a:off x="6377169" y="1523474"/>
            <a:ext cx="2047159" cy="2484507"/>
          </a:xfrm>
          <a:prstGeom prst="rect">
            <a:avLst/>
          </a:prstGeom>
        </p:spPr>
      </p:pic>
      <p:sp>
        <p:nvSpPr>
          <p:cNvPr id="13" name="TextBox 12">
            <a:extLst>
              <a:ext uri="{FF2B5EF4-FFF2-40B4-BE49-F238E27FC236}">
                <a16:creationId xmlns:a16="http://schemas.microsoft.com/office/drawing/2014/main" id="{A41BF035-BE63-134A-AADA-B6D1BBC345A7}"/>
              </a:ext>
            </a:extLst>
          </p:cNvPr>
          <p:cNvSpPr txBox="1"/>
          <p:nvPr/>
        </p:nvSpPr>
        <p:spPr>
          <a:xfrm>
            <a:off x="6551797" y="4199467"/>
            <a:ext cx="217559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Voevodsky</a:t>
            </a:r>
            <a:r>
              <a:rPr kumimoji="0" lang="en-US" sz="1400" b="0" i="0" u="none" strike="noStrike" kern="0" cap="none" spc="0" normalizeH="0" baseline="0" noProof="0" dirty="0">
                <a:ln>
                  <a:noFill/>
                </a:ln>
                <a:solidFill>
                  <a:srgbClr val="000000"/>
                </a:solidFill>
                <a:effectLst/>
                <a:uLnTx/>
                <a:uFillTx/>
                <a:latin typeface="Arial"/>
                <a:cs typeface="Arial"/>
                <a:sym typeface="Arial"/>
              </a:rPr>
              <a:t> in 2011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Image Source: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Wikipedia</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9690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687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4950" dirty="0">
                <a:solidFill>
                  <a:prstClr val="white"/>
                </a:solidFill>
                <a:latin typeface="+mj-lt"/>
                <a:ea typeface="STXinwei" panose="02010800040101010101" pitchFamily="2" charset="-122"/>
              </a:rPr>
              <a:t>“Best Approximation” possible,</a:t>
            </a:r>
          </a:p>
          <a:p>
            <a:pPr defTabSz="342900">
              <a:buClrTx/>
            </a:pPr>
            <a:r>
              <a:rPr lang="en-US" altLang="zh-CN" sz="4950" dirty="0">
                <a:solidFill>
                  <a:prstClr val="white"/>
                </a:solidFill>
                <a:latin typeface="+mj-lt"/>
                <a:ea typeface="STXinwei" panose="02010800040101010101" pitchFamily="2" charset="-122"/>
              </a:rPr>
              <a:t>up to Isomorphism</a:t>
            </a: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2EDE89F-2DC8-B541-862D-5739F7DFE844}"/>
              </a:ext>
            </a:extLst>
          </p:cNvPr>
          <p:cNvSpPr txBox="1"/>
          <p:nvPr/>
        </p:nvSpPr>
        <p:spPr>
          <a:xfrm>
            <a:off x="2514384" y="3801744"/>
            <a:ext cx="4115229" cy="307777"/>
          </a:xfrm>
          <a:prstGeom prst="rect">
            <a:avLst/>
          </a:prstGeom>
          <a:noFill/>
        </p:spPr>
        <p:txBody>
          <a:bodyPr wrap="none" rtlCol="0">
            <a:spAutoFit/>
          </a:bodyPr>
          <a:lstStyle/>
          <a:p>
            <a:r>
              <a:rPr lang="en-TW" dirty="0">
                <a:solidFill>
                  <a:schemeClr val="bg1"/>
                </a:solidFill>
              </a:rPr>
              <a:t>Sometimes called equivalence up to isomorphism</a:t>
            </a:r>
          </a:p>
        </p:txBody>
      </p:sp>
    </p:spTree>
    <p:extLst>
      <p:ext uri="{BB962C8B-B14F-4D97-AF65-F5344CB8AC3E}">
        <p14:creationId xmlns:p14="http://schemas.microsoft.com/office/powerpoint/2010/main" val="3869868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Arrows as Universal Building Blocks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a:t>
            </a:r>
            <a:r>
              <a:rPr lang="en-US" dirty="0" err="1"/>
              <a:t>uniquing</a:t>
            </a:r>
            <a:r>
              <a:rPr lang="en-US" dirty="0"/>
              <a:t>”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2900328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Limits and Co-Limits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37FECE3F-9F58-DF4D-A1FD-41D8E07DB1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70264" y="1698732"/>
            <a:ext cx="6803472" cy="2149840"/>
          </a:xfrm>
          <a:prstGeom prst="rect">
            <a:avLst/>
          </a:prstGeom>
        </p:spPr>
      </p:pic>
      <p:pic>
        <p:nvPicPr>
          <p:cNvPr id="3" name="Picture 2">
            <a:hlinkClick r:id="rId4"/>
            <a:extLst>
              <a:ext uri="{FF2B5EF4-FFF2-40B4-BE49-F238E27FC236}">
                <a16:creationId xmlns:a16="http://schemas.microsoft.com/office/drawing/2014/main" id="{07CB36BA-47FF-0D44-B20B-4BC2F2360B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76359" y="3833050"/>
            <a:ext cx="991281" cy="1026967"/>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067640" y="4192644"/>
            <a:ext cx="3914854" cy="307777"/>
          </a:xfrm>
          <a:prstGeom prst="rect">
            <a:avLst/>
          </a:prstGeom>
          <a:noFill/>
        </p:spPr>
        <p:txBody>
          <a:bodyPr wrap="none" rtlCol="0">
            <a:spAutoFit/>
          </a:bodyPr>
          <a:lstStyle/>
          <a:p>
            <a:r>
              <a:rPr lang="en-TW" dirty="0"/>
              <a:t>Image Source from: </a:t>
            </a:r>
            <a:r>
              <a:rPr lang="en-US" dirty="0">
                <a:hlinkClick r:id="rId4"/>
              </a:rPr>
              <a:t>https://www.math3ma.com</a:t>
            </a:r>
            <a:endParaRPr lang="en-TW" dirty="0"/>
          </a:p>
        </p:txBody>
      </p:sp>
    </p:spTree>
    <p:extLst>
      <p:ext uri="{BB962C8B-B14F-4D97-AF65-F5344CB8AC3E}">
        <p14:creationId xmlns:p14="http://schemas.microsoft.com/office/powerpoint/2010/main" val="4106225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What is Monad</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2C3AEC18-D515-6E4E-AA9C-02110675BEB0}"/>
              </a:ext>
            </a:extLst>
          </p:cNvPr>
          <p:cNvPicPr>
            <a:picLocks noChangeAspect="1"/>
          </p:cNvPicPr>
          <p:nvPr/>
        </p:nvPicPr>
        <p:blipFill>
          <a:blip r:embed="rId3"/>
          <a:stretch>
            <a:fillRect/>
          </a:stretch>
        </p:blipFill>
        <p:spPr>
          <a:xfrm>
            <a:off x="155892" y="2690340"/>
            <a:ext cx="5370491" cy="2229371"/>
          </a:xfrm>
          <a:prstGeom prst="rect">
            <a:avLst/>
          </a:prstGeom>
        </p:spPr>
      </p:pic>
      <p:pic>
        <p:nvPicPr>
          <p:cNvPr id="6" name="Picture 5">
            <a:hlinkClick r:id="rId4"/>
            <a:extLst>
              <a:ext uri="{FF2B5EF4-FFF2-40B4-BE49-F238E27FC236}">
                <a16:creationId xmlns:a16="http://schemas.microsoft.com/office/drawing/2014/main" id="{DFE9AE86-7944-6246-A167-90E2C26FCA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774069"/>
            <a:ext cx="2379589" cy="1797681"/>
          </a:xfrm>
          <a:prstGeom prst="rect">
            <a:avLst/>
          </a:prstGeom>
        </p:spPr>
      </p:pic>
      <p:pic>
        <p:nvPicPr>
          <p:cNvPr id="7" name="Picture 6">
            <a:hlinkClick r:id="rId6"/>
            <a:extLst>
              <a:ext uri="{FF2B5EF4-FFF2-40B4-BE49-F238E27FC236}">
                <a16:creationId xmlns:a16="http://schemas.microsoft.com/office/drawing/2014/main" id="{0574B1C8-2E04-C84C-8620-17F433DE68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39918" y="1061710"/>
            <a:ext cx="1169800" cy="1271665"/>
          </a:xfrm>
          <a:prstGeom prst="rect">
            <a:avLst/>
          </a:prstGeom>
        </p:spPr>
      </p:pic>
      <p:pic>
        <p:nvPicPr>
          <p:cNvPr id="8" name="Picture 7">
            <a:hlinkClick r:id="rId8"/>
            <a:extLst>
              <a:ext uri="{FF2B5EF4-FFF2-40B4-BE49-F238E27FC236}">
                <a16:creationId xmlns:a16="http://schemas.microsoft.com/office/drawing/2014/main" id="{70BDE44C-5220-D54B-BD46-A184B3623D7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33730" y="1064424"/>
            <a:ext cx="1219767" cy="1268951"/>
          </a:xfrm>
          <a:prstGeom prst="rect">
            <a:avLst/>
          </a:prstGeom>
        </p:spPr>
      </p:pic>
      <p:sp>
        <p:nvSpPr>
          <p:cNvPr id="4" name="Rectangular Callout 3">
            <a:extLst>
              <a:ext uri="{FF2B5EF4-FFF2-40B4-BE49-F238E27FC236}">
                <a16:creationId xmlns:a16="http://schemas.microsoft.com/office/drawing/2014/main" id="{BEF34639-F86C-5340-AFDF-58346F9A3DA2}"/>
              </a:ext>
            </a:extLst>
          </p:cNvPr>
          <p:cNvSpPr/>
          <p:nvPr/>
        </p:nvSpPr>
        <p:spPr>
          <a:xfrm>
            <a:off x="6132436" y="353075"/>
            <a:ext cx="2535397" cy="3363132"/>
          </a:xfrm>
          <a:prstGeom prst="wedgeRectCallout">
            <a:avLst>
              <a:gd name="adj1" fmla="val -84923"/>
              <a:gd name="adj2" fmla="val -139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800" dirty="0">
                <a:solidFill>
                  <a:schemeClr val="bg2"/>
                </a:solidFill>
              </a:rPr>
              <a:t>A Monad is the minimal amount of structure needed to overload function composition in a way that “</a:t>
            </a:r>
            <a:r>
              <a:rPr lang="en-TW" sz="1800" b="1" i="1" dirty="0">
                <a:solidFill>
                  <a:srgbClr val="FF0000"/>
                </a:solidFill>
              </a:rPr>
              <a:t>performs an extra computation</a:t>
            </a:r>
            <a:r>
              <a:rPr lang="en-TW" sz="1800" dirty="0">
                <a:solidFill>
                  <a:schemeClr val="bg2"/>
                </a:solidFill>
              </a:rPr>
              <a:t>” on the intermediate value. </a:t>
            </a:r>
          </a:p>
          <a:p>
            <a:r>
              <a:rPr lang="en-TW" sz="1800" dirty="0">
                <a:solidFill>
                  <a:schemeClr val="bg2"/>
                </a:solidFill>
              </a:rPr>
              <a:t>    </a:t>
            </a:r>
            <a:r>
              <a:rPr lang="en-TW" b="1" i="1" dirty="0">
                <a:solidFill>
                  <a:schemeClr val="bg2"/>
                </a:solidFill>
              </a:rPr>
              <a:t>- Youtuber Shelljump</a:t>
            </a:r>
            <a:endParaRPr lang="en-TW" sz="1800" b="1" i="1" dirty="0">
              <a:solidFill>
                <a:schemeClr val="bg2"/>
              </a:solidFill>
            </a:endParaRPr>
          </a:p>
        </p:txBody>
      </p:sp>
      <p:sp>
        <p:nvSpPr>
          <p:cNvPr id="9" name="TextBox 8">
            <a:extLst>
              <a:ext uri="{FF2B5EF4-FFF2-40B4-BE49-F238E27FC236}">
                <a16:creationId xmlns:a16="http://schemas.microsoft.com/office/drawing/2014/main" id="{09F706F8-9960-154D-998D-280D6414B1CB}"/>
              </a:ext>
            </a:extLst>
          </p:cNvPr>
          <p:cNvSpPr txBox="1"/>
          <p:nvPr/>
        </p:nvSpPr>
        <p:spPr>
          <a:xfrm>
            <a:off x="5731722" y="3836318"/>
            <a:ext cx="3100578" cy="954107"/>
          </a:xfrm>
          <a:prstGeom prst="rect">
            <a:avLst/>
          </a:prstGeom>
          <a:noFill/>
        </p:spPr>
        <p:txBody>
          <a:bodyPr wrap="square" rtlCol="0">
            <a:spAutoFit/>
          </a:bodyPr>
          <a:lstStyle/>
          <a:p>
            <a:r>
              <a:rPr lang="en-TW" dirty="0"/>
              <a:t>An additional stage, known </a:t>
            </a:r>
            <a:r>
              <a:rPr lang="en-TW"/>
              <a:t>as Kleisli </a:t>
            </a:r>
            <a:r>
              <a:rPr lang="en-TW" dirty="0"/>
              <a:t>Category of computational indirection</a:t>
            </a:r>
            <a:r>
              <a:rPr lang="en-TW"/>
              <a:t>, infuses </a:t>
            </a:r>
            <a:r>
              <a:rPr lang="en-TW" dirty="0"/>
              <a:t>significant flexibility </a:t>
            </a:r>
            <a:r>
              <a:rPr lang="en-US" dirty="0"/>
              <a:t>in function composition.</a:t>
            </a:r>
            <a:endParaRPr lang="en-TW" dirty="0"/>
          </a:p>
        </p:txBody>
      </p:sp>
      <p:sp>
        <p:nvSpPr>
          <p:cNvPr id="10" name="Oval 9">
            <a:extLst>
              <a:ext uri="{FF2B5EF4-FFF2-40B4-BE49-F238E27FC236}">
                <a16:creationId xmlns:a16="http://schemas.microsoft.com/office/drawing/2014/main" id="{827BF24B-5F8E-EB49-9CB7-36E86C785763}"/>
              </a:ext>
            </a:extLst>
          </p:cNvPr>
          <p:cNvSpPr/>
          <p:nvPr/>
        </p:nvSpPr>
        <p:spPr>
          <a:xfrm>
            <a:off x="4009718" y="1109675"/>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E1D03DDB-4A5A-BC4F-8544-7B547B441A47}"/>
              </a:ext>
            </a:extLst>
          </p:cNvPr>
          <p:cNvSpPr/>
          <p:nvPr/>
        </p:nvSpPr>
        <p:spPr>
          <a:xfrm>
            <a:off x="4006609" y="1515254"/>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Oval 12">
            <a:extLst>
              <a:ext uri="{FF2B5EF4-FFF2-40B4-BE49-F238E27FC236}">
                <a16:creationId xmlns:a16="http://schemas.microsoft.com/office/drawing/2014/main" id="{0489D5F4-9559-7747-9A63-CFA1BC6665A9}"/>
              </a:ext>
            </a:extLst>
          </p:cNvPr>
          <p:cNvSpPr/>
          <p:nvPr/>
        </p:nvSpPr>
        <p:spPr>
          <a:xfrm>
            <a:off x="4006610" y="1920833"/>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003085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err="1"/>
              <a:t>Yoneda</a:t>
            </a:r>
            <a:r>
              <a:rPr lang="en-US" dirty="0"/>
              <a:t> Lemma</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A1D6632-16D8-044D-AC05-1E3A85647C82}"/>
              </a:ext>
            </a:extLst>
          </p:cNvPr>
          <p:cNvSpPr txBox="1"/>
          <p:nvPr/>
        </p:nvSpPr>
        <p:spPr>
          <a:xfrm>
            <a:off x="621622" y="1017725"/>
            <a:ext cx="7900755" cy="2462213"/>
          </a:xfrm>
          <a:prstGeom prst="rect">
            <a:avLst/>
          </a:prstGeom>
          <a:noFill/>
        </p:spPr>
        <p:txBody>
          <a:bodyPr wrap="square" rtlCol="0">
            <a:spAutoFit/>
          </a:bodyPr>
          <a:lstStyle/>
          <a:p>
            <a:br>
              <a:rPr lang="en-US" dirty="0"/>
            </a:br>
            <a:r>
              <a:rPr lang="en-US" dirty="0"/>
              <a:t>1. Idea</a:t>
            </a:r>
          </a:p>
          <a:p>
            <a:r>
              <a:rPr lang="en-US" dirty="0"/>
              <a:t>The </a:t>
            </a:r>
            <a:r>
              <a:rPr lang="en-US" b="1" i="1" dirty="0" err="1"/>
              <a:t>Yoneda</a:t>
            </a:r>
            <a:r>
              <a:rPr lang="en-US" b="1" i="1" dirty="0"/>
              <a:t> lemma</a:t>
            </a:r>
            <a:r>
              <a:rPr lang="en-US" dirty="0"/>
              <a:t> says that the </a:t>
            </a:r>
            <a:r>
              <a:rPr lang="en-US" u="sng" dirty="0">
                <a:hlinkClick r:id="rId2"/>
              </a:rPr>
              <a:t>set</a:t>
            </a:r>
            <a:r>
              <a:rPr lang="en-US" dirty="0"/>
              <a:t> of </a:t>
            </a:r>
            <a:r>
              <a:rPr lang="en-US" u="sng" dirty="0">
                <a:hlinkClick r:id="rId3"/>
              </a:rPr>
              <a:t>morphisms</a:t>
            </a:r>
            <a:r>
              <a:rPr lang="en-US" dirty="0"/>
              <a:t> from a </a:t>
            </a:r>
            <a:r>
              <a:rPr lang="en-US" u="sng" dirty="0">
                <a:hlinkClick r:id="rId4"/>
              </a:rPr>
              <a:t>representable presheaf</a:t>
            </a:r>
            <a:r>
              <a:rPr lang="en-US" dirty="0"/>
              <a:t> y(c) into an arbitrary </a:t>
            </a:r>
            <a:r>
              <a:rPr lang="en-US" u="sng" dirty="0">
                <a:hlinkClick r:id="rId5"/>
              </a:rPr>
              <a:t>presheaf</a:t>
            </a:r>
            <a:r>
              <a:rPr lang="en-US" dirty="0"/>
              <a:t> X is in </a:t>
            </a:r>
            <a:r>
              <a:rPr lang="en-US" u="sng" dirty="0">
                <a:hlinkClick r:id="rId6"/>
              </a:rPr>
              <a:t>natural bijection</a:t>
            </a:r>
            <a:r>
              <a:rPr lang="en-US" dirty="0"/>
              <a:t> with the set X(c) assigned by X to the representing </a:t>
            </a:r>
            <a:r>
              <a:rPr lang="en-US" u="sng" dirty="0">
                <a:hlinkClick r:id="rId7"/>
              </a:rPr>
              <a:t>object</a:t>
            </a:r>
            <a:r>
              <a:rPr lang="en-US" dirty="0"/>
              <a:t> c.</a:t>
            </a:r>
          </a:p>
          <a:p>
            <a:r>
              <a:rPr lang="en-US" dirty="0"/>
              <a:t>The </a:t>
            </a:r>
            <a:r>
              <a:rPr lang="en-US" dirty="0" err="1"/>
              <a:t>Yoneda</a:t>
            </a:r>
            <a:r>
              <a:rPr lang="en-US" dirty="0"/>
              <a:t> lemma is an elementary but deep and central result in </a:t>
            </a:r>
            <a:r>
              <a:rPr lang="en-US" u="sng" dirty="0">
                <a:hlinkClick r:id="rId8"/>
              </a:rPr>
              <a:t>category theory</a:t>
            </a:r>
            <a:r>
              <a:rPr lang="en-US" dirty="0"/>
              <a:t> and in particular in </a:t>
            </a:r>
            <a:r>
              <a:rPr lang="en-US" u="sng" dirty="0">
                <a:hlinkClick r:id="rId9"/>
              </a:rPr>
              <a:t>sheaf and topos theory</a:t>
            </a:r>
            <a:r>
              <a:rPr lang="en-US" dirty="0"/>
              <a:t>. It is essential background behind the central concepts of </a:t>
            </a:r>
            <a:r>
              <a:rPr lang="en-US" i="1" u="sng" dirty="0">
                <a:hlinkClick r:id="rId10"/>
              </a:rPr>
              <a:t>representable functors</a:t>
            </a:r>
            <a:r>
              <a:rPr lang="en-US" dirty="0"/>
              <a:t>, </a:t>
            </a:r>
            <a:r>
              <a:rPr lang="en-US" i="1" u="sng" dirty="0">
                <a:hlinkClick r:id="rId11"/>
              </a:rPr>
              <a:t>universal constructions</a:t>
            </a:r>
            <a:r>
              <a:rPr lang="en-US" dirty="0"/>
              <a:t>, and </a:t>
            </a:r>
            <a:r>
              <a:rPr lang="en-US" i="1" u="sng" dirty="0">
                <a:hlinkClick r:id="rId12"/>
              </a:rPr>
              <a:t>universal elements</a:t>
            </a:r>
            <a:r>
              <a:rPr lang="en-US" dirty="0"/>
              <a:t>.</a:t>
            </a:r>
          </a:p>
          <a:p>
            <a:endParaRPr lang="en-US" dirty="0"/>
          </a:p>
          <a:p>
            <a:r>
              <a:rPr lang="en-US" dirty="0"/>
              <a:t>				-excerpt from </a:t>
            </a:r>
            <a:r>
              <a:rPr lang="en-US" dirty="0" err="1">
                <a:hlinkClick r:id="rId13"/>
              </a:rPr>
              <a:t>nLab</a:t>
            </a:r>
            <a:endParaRPr lang="en-US" dirty="0"/>
          </a:p>
          <a:p>
            <a:endParaRPr lang="en-TW" dirty="0"/>
          </a:p>
        </p:txBody>
      </p:sp>
    </p:spTree>
    <p:extLst>
      <p:ext uri="{BB962C8B-B14F-4D97-AF65-F5344CB8AC3E}">
        <p14:creationId xmlns:p14="http://schemas.microsoft.com/office/powerpoint/2010/main" val="710692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71422" y="616653"/>
            <a:ext cx="1260234" cy="307777"/>
          </a:xfrm>
          <a:prstGeom prst="rect">
            <a:avLst/>
          </a:prstGeom>
          <a:noFill/>
        </p:spPr>
        <p:txBody>
          <a:bodyPr wrap="square" rtlCol="0">
            <a:spAutoFit/>
          </a:bodyPr>
          <a:lstStyle/>
          <a:p>
            <a:pPr defTabSz="685766">
              <a:buClrTx/>
            </a:pPr>
            <a:r>
              <a:rPr lang="en-US" kern="1200" dirty="0">
                <a:solidFill>
                  <a:srgbClr val="FFFFFF"/>
                </a:solidFill>
                <a:latin typeface="STXinwei" panose="02010800040101010101" pitchFamily="2" charset="-122"/>
                <a:ea typeface="STXinwei" panose="02010800040101010101" pitchFamily="2" charset="-122"/>
                <a:cs typeface="Arial" charset="0"/>
              </a:rPr>
              <a:t>John Baez</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674990" y="161806"/>
            <a:ext cx="7811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sz="2800" kern="1200" dirty="0">
                <a:solidFill>
                  <a:srgbClr val="FFFFFF"/>
                </a:solidFill>
                <a:latin typeface="STXinwei" panose="02010800040101010101" pitchFamily="2" charset="-122"/>
                <a:ea typeface="STXinwei" panose="02010800040101010101" pitchFamily="2" charset="-122"/>
                <a:cs typeface="Arial" charset="0"/>
              </a:rPr>
              <a:t>Category Theory is the Mathematics of networks</a:t>
            </a:r>
          </a:p>
        </p:txBody>
      </p:sp>
      <p:sp>
        <p:nvSpPr>
          <p:cNvPr id="6" name="Rectangle 5"/>
          <p:cNvSpPr/>
          <p:nvPr/>
        </p:nvSpPr>
        <p:spPr>
          <a:xfrm>
            <a:off x="674990" y="3917270"/>
            <a:ext cx="8295308" cy="830997"/>
          </a:xfrm>
          <a:prstGeom prst="rect">
            <a:avLst/>
          </a:prstGeom>
        </p:spPr>
        <p:txBody>
          <a:bodyPr wrap="square">
            <a:spAutoFit/>
          </a:bodyPr>
          <a:lstStyle/>
          <a:p>
            <a:pPr defTabSz="685766">
              <a:buClrTx/>
            </a:pPr>
            <a:r>
              <a:rPr lang="en-US" sz="1200" kern="1200" dirty="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90312" y="810731"/>
            <a:ext cx="4788872" cy="2993045"/>
          </a:xfrm>
          <a:prstGeom prst="rect">
            <a:avLst/>
          </a:prstGeom>
        </p:spPr>
      </p:pic>
    </p:spTree>
    <p:extLst>
      <p:ext uri="{BB962C8B-B14F-4D97-AF65-F5344CB8AC3E}">
        <p14:creationId xmlns:p14="http://schemas.microsoft.com/office/powerpoint/2010/main" val="1552671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Functor in Action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r>
              <a:rPr lang="en-US" dirty="0">
                <a:hlinkClick r:id="rId2"/>
              </a:rPr>
              <a:t>https://</a:t>
            </a:r>
            <a:r>
              <a:rPr lang="en-US" dirty="0" err="1">
                <a:hlinkClick r:id="rId2"/>
              </a:rPr>
              <a:t>youtu.be</a:t>
            </a:r>
            <a:r>
              <a:rPr lang="en-US" dirty="0">
                <a:hlinkClick r:id="rId2"/>
              </a:rPr>
              <a:t>/XcM39gnqgNc?t=155</a:t>
            </a:r>
            <a:endParaRPr lang="en-TW" dirty="0"/>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r>
              <a:rPr lang="en-US" dirty="0">
                <a:hlinkClick r:id="rId4"/>
              </a:rPr>
              <a:t>https://youtu.be/YLIH8TKbAh4?t=389</a:t>
            </a:r>
            <a:endParaRPr lang="en-TW" dirty="0"/>
          </a:p>
        </p:txBody>
      </p:sp>
    </p:spTree>
    <p:extLst>
      <p:ext uri="{BB962C8B-B14F-4D97-AF65-F5344CB8AC3E}">
        <p14:creationId xmlns:p14="http://schemas.microsoft.com/office/powerpoint/2010/main" val="2484981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Various ways to interpret Natural Transformation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r>
              <a:rPr lang="en-TW" dirty="0">
                <a:solidFill>
                  <a:schemeClr val="bg1"/>
                </a:solidFill>
              </a:rPr>
              <a:t>T</a:t>
            </a:r>
            <a:r>
              <a:rPr lang="en-US" dirty="0">
                <a:solidFill>
                  <a:schemeClr val="bg1"/>
                </a:solidFill>
              </a:rPr>
              <a:t>h</a:t>
            </a:r>
            <a:r>
              <a:rPr lang="en-TW" dirty="0">
                <a:solidFill>
                  <a:schemeClr val="bg1"/>
                </a:solidFill>
              </a:rPr>
              <a:t>ink about Natural Transformations as various kinds of Abstract Interpretations?</a:t>
            </a:r>
          </a:p>
        </p:txBody>
      </p:sp>
    </p:spTree>
    <p:extLst>
      <p:ext uri="{BB962C8B-B14F-4D97-AF65-F5344CB8AC3E}">
        <p14:creationId xmlns:p14="http://schemas.microsoft.com/office/powerpoint/2010/main" val="3867094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algn="ctr" defTabSz="685800">
              <a:buClrTx/>
            </a:pPr>
            <a:r>
              <a:rPr lang="en-US" altLang="zh-TW" sz="3600" kern="1200" dirty="0">
                <a:solidFill>
                  <a:srgbClr val="FF0000"/>
                </a:solidFill>
                <a:latin typeface="STXinwei" panose="02010800040101010101" pitchFamily="2" charset="-122"/>
                <a:ea typeface="STXinwei" panose="02010800040101010101" pitchFamily="2" charset="-122"/>
                <a:cs typeface="+mn-cs"/>
              </a:rPr>
              <a:t>ALL Concepts </a:t>
            </a:r>
            <a:r>
              <a:rPr lang="en-US" altLang="zh-TW" sz="3600" kern="1200" dirty="0">
                <a:solidFill>
                  <a:prstClr val="white"/>
                </a:solidFill>
                <a:latin typeface="STXinwei" panose="02010800040101010101" pitchFamily="2" charset="-122"/>
                <a:ea typeface="STXinwei" panose="02010800040101010101" pitchFamily="2" charset="-122"/>
                <a:cs typeface="+mn-cs"/>
              </a:rPr>
              <a:t>can be represented using Kan Extension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r>
              <a:rPr lang="en-US" dirty="0">
                <a:solidFill>
                  <a:schemeClr val="bg1"/>
                </a:solidFill>
              </a:rPr>
              <a:t>A highly useful mathematical construct for </a:t>
            </a:r>
            <a:r>
              <a:rPr lang="en-TW" dirty="0">
                <a:solidFill>
                  <a:schemeClr val="bg1"/>
                </a:solidFill>
              </a:rPr>
              <a:t>teaching and learning abstractions.</a:t>
            </a:r>
          </a:p>
        </p:txBody>
      </p:sp>
    </p:spTree>
    <p:extLst>
      <p:ext uri="{BB962C8B-B14F-4D97-AF65-F5344CB8AC3E}">
        <p14:creationId xmlns:p14="http://schemas.microsoft.com/office/powerpoint/2010/main" val="2503535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907807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solidFill>
                  <a:schemeClr val="bg1"/>
                </a:solidFill>
              </a:rPr>
              <a:t>A Documentary: </a:t>
            </a:r>
            <a:r>
              <a:rPr lang="en-US" dirty="0">
                <a:solidFill>
                  <a:schemeClr val="bg1"/>
                </a:solidFill>
                <a:hlinkClick r:id="rId3">
                  <a:extLst>
                    <a:ext uri="{A12FA001-AC4F-418D-AE19-62706E023703}">
                      <ahyp:hlinkClr xmlns:ahyp="http://schemas.microsoft.com/office/drawing/2018/hyperlinkcolor" val="tx"/>
                    </a:ext>
                  </a:extLst>
                </a:hlinkClick>
              </a:rPr>
              <a:t>https://</a:t>
            </a:r>
            <a:r>
              <a:rPr lang="en-US" dirty="0" err="1">
                <a:solidFill>
                  <a:schemeClr val="bg1"/>
                </a:solidFill>
                <a:hlinkClick r:id="rId3">
                  <a:extLst>
                    <a:ext uri="{A12FA001-AC4F-418D-AE19-62706E023703}">
                      <ahyp:hlinkClr xmlns:ahyp="http://schemas.microsoft.com/office/drawing/2018/hyperlinkcolor" val="tx"/>
                    </a:ext>
                  </a:extLst>
                </a:hlinkClick>
              </a:rPr>
              <a:t>youtu.be</a:t>
            </a:r>
            <a:r>
              <a:rPr lang="en-US" dirty="0">
                <a:solidFill>
                  <a:schemeClr val="bg1"/>
                </a:solidFill>
                <a:hlinkClick r:id="rId3">
                  <a:extLst>
                    <a:ext uri="{A12FA001-AC4F-418D-AE19-62706E023703}">
                      <ahyp:hlinkClr xmlns:ahyp="http://schemas.microsoft.com/office/drawing/2018/hyperlinkcolor" val="tx"/>
                    </a:ext>
                  </a:extLst>
                </a:hlinkClick>
              </a:rPr>
              <a:t>/mGGS32kfGKk</a:t>
            </a:r>
            <a:endParaRPr lang="en-TW" dirty="0">
              <a:solidFill>
                <a:schemeClr val="bg1"/>
              </a:solidFill>
            </a:endParaRPr>
          </a:p>
        </p:txBody>
      </p:sp>
    </p:spTree>
    <p:extLst>
      <p:ext uri="{BB962C8B-B14F-4D97-AF65-F5344CB8AC3E}">
        <p14:creationId xmlns:p14="http://schemas.microsoft.com/office/powerpoint/2010/main" val="3908104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13030</TotalTime>
  <Words>5865</Words>
  <Application>Microsoft Macintosh PowerPoint</Application>
  <PresentationFormat>On-screen Show (16:9)</PresentationFormat>
  <Paragraphs>901</Paragraphs>
  <Slides>138</Slides>
  <Notes>64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138</vt:i4>
      </vt:variant>
    </vt:vector>
  </HeadingPairs>
  <TitlesOfParts>
    <vt:vector size="159" baseType="lpstr">
      <vt:lpstr>Bank Gothic Medium</vt:lpstr>
      <vt:lpstr>等线</vt:lpstr>
      <vt:lpstr>Hei</vt:lpstr>
      <vt:lpstr>黑体</vt:lpstr>
      <vt:lpstr>STXingkai</vt:lpstr>
      <vt:lpstr>STXinwei</vt:lpstr>
      <vt:lpstr>STXinwei Regular</vt:lpstr>
      <vt:lpstr>Weibei SC</vt:lpstr>
      <vt:lpstr>造字工房毅黑（非商用）常规体</vt:lpstr>
      <vt:lpstr>Arial</vt:lpstr>
      <vt:lpstr>Arial Rounded MT Bold</vt:lpstr>
      <vt:lpstr>Avenir Next Condensed Ultra Lig</vt:lpstr>
      <vt:lpstr>Calibri</vt:lpstr>
      <vt:lpstr>Cambria Math</vt:lpstr>
      <vt:lpstr>Lora</vt:lpstr>
      <vt:lpstr>Times</vt:lpstr>
      <vt:lpstr>Times New Roman</vt:lpstr>
      <vt:lpstr>Simple Light</vt:lpstr>
      <vt:lpstr>3_Office Theme</vt:lpstr>
      <vt:lpstr>1_Office Theme</vt:lpstr>
      <vt:lpstr>1_Simple Light</vt:lpstr>
      <vt:lpstr>超越学科界限的认知基础</vt:lpstr>
      <vt:lpstr>何谓单子？</vt:lpstr>
      <vt:lpstr>故事的精彩程度取决于</vt:lpstr>
      <vt:lpstr>A Metaphor in Networked Documents</vt:lpstr>
      <vt:lpstr>The Grand Daddy of Hypertext</vt:lpstr>
      <vt:lpstr>The Types of Arrows</vt:lpstr>
      <vt:lpstr>Representation of Action</vt:lpstr>
      <vt:lpstr>Change in Action S across multiple intervals</vt:lpstr>
      <vt:lpstr>PowerPoint Presentation</vt:lpstr>
      <vt:lpstr>PowerPoint Presentation</vt:lpstr>
      <vt:lpstr>Representing Functions as Paths</vt:lpstr>
      <vt:lpstr>Metaphors and Story Telling</vt:lpstr>
      <vt:lpstr>Metaphors/Analogies as a Cognitive Foundation</vt:lpstr>
      <vt:lpstr>PowerPoint Presentation</vt:lpstr>
      <vt:lpstr>角色设定</vt:lpstr>
      <vt:lpstr>PowerPoint Presentation</vt:lpstr>
      <vt:lpstr>PowerPoint Presentation</vt:lpstr>
      <vt:lpstr>水平复合构图</vt:lpstr>
      <vt:lpstr>Horizontal Composition</vt:lpstr>
      <vt:lpstr>垂直复合构图</vt:lpstr>
      <vt:lpstr>Verticle Composition</vt:lpstr>
      <vt:lpstr>Arrow = Function = Morphism</vt:lpstr>
      <vt:lpstr>A Topological Way to Compose Matrices</vt:lpstr>
      <vt:lpstr>Functors are “Maps”</vt:lpstr>
      <vt:lpstr>PowerPoint Presentation</vt:lpstr>
      <vt:lpstr>Natural Transformation “relates” Functors</vt:lpstr>
      <vt:lpstr>Category Theory: Unary Computation</vt:lpstr>
      <vt:lpstr>The Categorical Lens into a Set</vt:lpstr>
      <vt:lpstr>Glossary</vt:lpstr>
      <vt:lpstr>科学研究的三个焦点</vt:lpstr>
      <vt:lpstr>PowerPoint Presentation</vt:lpstr>
      <vt:lpstr>范式：选择问题的标准</vt:lpstr>
      <vt:lpstr>规则与范式</vt:lpstr>
      <vt:lpstr>故事背景与故事板</vt:lpstr>
      <vt:lpstr>故事板的科学元素</vt:lpstr>
      <vt:lpstr>PowerPoint Presentation</vt:lpstr>
      <vt:lpstr>PowerPoint Presentation</vt:lpstr>
      <vt:lpstr>PowerPoint Presentation</vt:lpstr>
      <vt:lpstr>逻辑模型的Wiki Template</vt:lpstr>
      <vt:lpstr>达标条件(Success Criteria)与实践手段(Implementation) 的依存关系</vt:lpstr>
      <vt:lpstr>边界条件(Bounary Condition) 等同 函数的例外处理（Exception Handling)</vt:lpstr>
      <vt:lpstr>Order, Proportion and Proportionality</vt:lpstr>
      <vt:lpstr>Higher Dimensional Structure  denoted by Arrows</vt:lpstr>
      <vt:lpstr>The Idea of Multiplication expressed in Arrows</vt:lpstr>
      <vt:lpstr>The World According to Category Theory</vt:lpstr>
      <vt:lpstr>Perspectives of Category Theorists (Yoneda Perspective)</vt:lpstr>
      <vt:lpstr>PowerPoint Presentation</vt:lpstr>
      <vt:lpstr>PowerPoint Presentation</vt:lpstr>
      <vt:lpstr>PowerPoint Presentation</vt:lpstr>
      <vt:lpstr>PowerPoint Presentation</vt:lpstr>
      <vt:lpstr>Arrows as Universal Building Blocks</vt:lpstr>
      <vt:lpstr>Category Theory and Type Theory</vt:lpstr>
      <vt:lpstr>Universal Constructions as a “uniquing” strategy</vt:lpstr>
      <vt:lpstr>Limits and Co-Limits</vt:lpstr>
      <vt:lpstr>What is Monad</vt:lpstr>
      <vt:lpstr>Kleisli Arrow of outrageous Fortune</vt:lpstr>
      <vt:lpstr>Yoneda Lemma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Tell a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1350</cp:revision>
  <dcterms:modified xsi:type="dcterms:W3CDTF">2021-10-06T04:29:17Z</dcterms:modified>
</cp:coreProperties>
</file>